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48"/>
  </p:notesMasterIdLst>
  <p:sldIdLst>
    <p:sldId id="268" r:id="rId2"/>
    <p:sldId id="267" r:id="rId3"/>
    <p:sldId id="269" r:id="rId4"/>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5" r:id="rId24"/>
    <p:sldId id="290" r:id="rId25"/>
    <p:sldId id="291" r:id="rId26"/>
    <p:sldId id="296" r:id="rId27"/>
    <p:sldId id="292" r:id="rId28"/>
    <p:sldId id="298" r:id="rId29"/>
    <p:sldId id="297" r:id="rId30"/>
    <p:sldId id="293" r:id="rId31"/>
    <p:sldId id="294" r:id="rId32"/>
    <p:sldId id="299" r:id="rId33"/>
    <p:sldId id="300" r:id="rId34"/>
    <p:sldId id="301" r:id="rId35"/>
    <p:sldId id="302" r:id="rId36"/>
    <p:sldId id="303" r:id="rId37"/>
    <p:sldId id="304" r:id="rId38"/>
    <p:sldId id="305" r:id="rId39"/>
    <p:sldId id="256" r:id="rId40"/>
    <p:sldId id="260" r:id="rId41"/>
    <p:sldId id="262" r:id="rId42"/>
    <p:sldId id="261" r:id="rId43"/>
    <p:sldId id="263" r:id="rId44"/>
    <p:sldId id="264" r:id="rId45"/>
    <p:sldId id="265" r:id="rId46"/>
    <p:sldId id="26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5999489-5BBC-4D62-ADEE-711513556125}">
          <p14:sldIdLst>
            <p14:sldId id="268"/>
            <p14:sldId id="267"/>
            <p14:sldId id="269"/>
            <p14:sldId id="270"/>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5"/>
            <p14:sldId id="290"/>
            <p14:sldId id="291"/>
            <p14:sldId id="296"/>
            <p14:sldId id="292"/>
            <p14:sldId id="298"/>
            <p14:sldId id="297"/>
            <p14:sldId id="293"/>
            <p14:sldId id="294"/>
            <p14:sldId id="299"/>
            <p14:sldId id="300"/>
            <p14:sldId id="301"/>
            <p14:sldId id="302"/>
            <p14:sldId id="303"/>
            <p14:sldId id="304"/>
            <p14:sldId id="305"/>
          </p14:sldIdLst>
        </p14:section>
        <p14:section name="Knapsack Problem" id="{3B0C0170-D1C0-47D6-AEDE-5AC111AB2361}">
          <p14:sldIdLst>
            <p14:sldId id="256"/>
            <p14:sldId id="260"/>
            <p14:sldId id="262"/>
            <p14:sldId id="261"/>
            <p14:sldId id="263"/>
            <p14:sldId id="264"/>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713" autoAdjust="0"/>
  </p:normalViewPr>
  <p:slideViewPr>
    <p:cSldViewPr snapToGrid="0" showGuides="1">
      <p:cViewPr varScale="1">
        <p:scale>
          <a:sx n="111" d="100"/>
          <a:sy n="111" d="100"/>
        </p:scale>
        <p:origin x="234" y="114"/>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8E6C4-5141-4D6D-984E-8047C9E4C319}" type="datetimeFigureOut">
              <a:rPr lang="zh-TW" altLang="en-US" smtClean="0"/>
              <a:t>2022/1/10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D296E-D9C8-4566-9881-E4C650630BBB}" type="slidenum">
              <a:rPr lang="zh-TW" altLang="en-US" smtClean="0"/>
              <a:t>‹#›</a:t>
            </a:fld>
            <a:endParaRPr lang="zh-TW" altLang="en-US"/>
          </a:p>
        </p:txBody>
      </p:sp>
    </p:spTree>
    <p:extLst>
      <p:ext uri="{BB962C8B-B14F-4D97-AF65-F5344CB8AC3E}">
        <p14:creationId xmlns:p14="http://schemas.microsoft.com/office/powerpoint/2010/main" val="1021565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a:t>
            </a:fld>
            <a:endParaRPr lang="zh-TW" altLang="en-US"/>
          </a:p>
        </p:txBody>
      </p:sp>
    </p:spTree>
    <p:extLst>
      <p:ext uri="{BB962C8B-B14F-4D97-AF65-F5344CB8AC3E}">
        <p14:creationId xmlns:p14="http://schemas.microsoft.com/office/powerpoint/2010/main" val="71366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由於若蟲蚱蜢降落在地面上，它們的位置不應低於閾值，但是，我們不會在群模擬和優化算法中使用這個方程，因為它會阻止算法探索和利用解決方案周圍的搜索空間。事實上，用於 </a:t>
            </a:r>
            <a:r>
              <a:rPr lang="en-US" altLang="zh-TW" dirty="0"/>
              <a:t>swarm </a:t>
            </a:r>
            <a:r>
              <a:rPr lang="zh-TW" altLang="en-US" dirty="0"/>
              <a:t>的模型是在自由空間中。</a:t>
            </a:r>
            <a:r>
              <a:rPr lang="zh-TW" altLang="en-US" sz="1200" b="0" i="0" kern="1200" dirty="0">
                <a:solidFill>
                  <a:schemeClr val="tx1"/>
                </a:solidFill>
                <a:effectLst/>
                <a:latin typeface="+mn-lt"/>
                <a:ea typeface="+mn-ea"/>
                <a:cs typeface="+mn-cs"/>
              </a:rPr>
              <a:t>因此，方程。 </a:t>
            </a:r>
            <a:r>
              <a:rPr lang="en-US" altLang="zh-TW" sz="1200" b="0" i="0" kern="1200" dirty="0">
                <a:solidFill>
                  <a:schemeClr val="tx1"/>
                </a:solidFill>
                <a:effectLst/>
                <a:latin typeface="+mn-lt"/>
                <a:ea typeface="+mn-ea"/>
                <a:cs typeface="+mn-cs"/>
              </a:rPr>
              <a:t>(2.6) </a:t>
            </a:r>
            <a:r>
              <a:rPr lang="zh-TW" altLang="en-US" sz="1200" b="0" i="0" kern="1200" dirty="0">
                <a:solidFill>
                  <a:schemeClr val="tx1"/>
                </a:solidFill>
                <a:effectLst/>
                <a:latin typeface="+mn-lt"/>
                <a:ea typeface="+mn-ea"/>
                <a:cs typeface="+mn-cs"/>
              </a:rPr>
              <a:t>被使用並且可以模擬群體中蚱蜢之間的相互作用。 圖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和圖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說明了使用該方程在 </a:t>
            </a:r>
            <a:r>
              <a:rPr lang="en-US" altLang="zh-TW" sz="1200" b="0" i="0" kern="1200" dirty="0">
                <a:solidFill>
                  <a:schemeClr val="tx1"/>
                </a:solidFill>
                <a:effectLst/>
                <a:latin typeface="+mn-lt"/>
                <a:ea typeface="+mn-ea"/>
                <a:cs typeface="+mn-cs"/>
              </a:rPr>
              <a:t>2D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空間中兩個群體的行為。在這兩個圖中，必需要 </a:t>
            </a:r>
            <a:r>
              <a:rPr lang="en-US" altLang="zh-TW" sz="1200" b="0" i="0" kern="1200" dirty="0">
                <a:solidFill>
                  <a:schemeClr val="tx1"/>
                </a:solidFill>
                <a:effectLst/>
                <a:latin typeface="+mn-lt"/>
                <a:ea typeface="+mn-ea"/>
                <a:cs typeface="+mn-cs"/>
              </a:rPr>
              <a:t>20 </a:t>
            </a:r>
            <a:r>
              <a:rPr lang="zh-TW" altLang="en-US" sz="1200" b="0" i="0" kern="1200" dirty="0">
                <a:solidFill>
                  <a:schemeClr val="tx1"/>
                </a:solidFill>
                <a:effectLst/>
                <a:latin typeface="+mn-lt"/>
                <a:ea typeface="+mn-ea"/>
                <a:cs typeface="+mn-cs"/>
              </a:rPr>
              <a:t>只人造蚱蜢移動超過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個單位的時間。</a:t>
            </a:r>
            <a:endParaRPr lang="en-US" altLang="zh-TW"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10</a:t>
            </a:fld>
            <a:endParaRPr lang="zh-TW" altLang="en-US"/>
          </a:p>
        </p:txBody>
      </p:sp>
    </p:spTree>
    <p:extLst>
      <p:ext uri="{BB962C8B-B14F-4D97-AF65-F5344CB8AC3E}">
        <p14:creationId xmlns:p14="http://schemas.microsoft.com/office/powerpoint/2010/main" val="174339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顯示了 </a:t>
            </a:r>
            <a:r>
              <a:rPr lang="en-US" altLang="zh-TW" sz="1200" b="0" i="0" kern="1200" dirty="0">
                <a:solidFill>
                  <a:schemeClr val="tx1"/>
                </a:solidFill>
                <a:effectLst/>
                <a:latin typeface="+mn-lt"/>
                <a:ea typeface="+mn-ea"/>
                <a:cs typeface="+mn-cs"/>
              </a:rPr>
              <a:t>Eq. (2.6) </a:t>
            </a:r>
            <a:r>
              <a:rPr lang="zh-TW" altLang="en-US" sz="1200" b="0" i="0" kern="1200" dirty="0">
                <a:solidFill>
                  <a:schemeClr val="tx1"/>
                </a:solidFill>
                <a:effectLst/>
                <a:latin typeface="+mn-lt"/>
                <a:ea typeface="+mn-ea"/>
                <a:cs typeface="+mn-cs"/>
              </a:rPr>
              <a:t>使初始隨機種群更接近，直到它們形成一個統一的、受監管的群體。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個單位時間後，所有蚱蜢到達舒適區，不再移動。 在圖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空間中觀察到相同的行為。這表明該數學模型能夠在 </a:t>
            </a:r>
            <a:r>
              <a:rPr lang="en-US" altLang="zh-TW" sz="1200" b="0" i="0" kern="1200" dirty="0">
                <a:solidFill>
                  <a:schemeClr val="tx1"/>
                </a:solidFill>
                <a:effectLst/>
                <a:latin typeface="+mn-lt"/>
                <a:ea typeface="+mn-ea"/>
                <a:cs typeface="+mn-cs"/>
              </a:rPr>
              <a:t>2D</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和超維空間中模擬一群蚱蜢。</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11</a:t>
            </a:fld>
            <a:endParaRPr lang="zh-TW" altLang="en-US"/>
          </a:p>
        </p:txBody>
      </p:sp>
    </p:spTree>
    <p:extLst>
      <p:ext uri="{BB962C8B-B14F-4D97-AF65-F5344CB8AC3E}">
        <p14:creationId xmlns:p14="http://schemas.microsoft.com/office/powerpoint/2010/main" val="947624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顯示了 </a:t>
            </a:r>
            <a:r>
              <a:rPr lang="en-US" altLang="zh-TW" sz="1200" b="0" i="0" kern="1200" dirty="0">
                <a:solidFill>
                  <a:schemeClr val="tx1"/>
                </a:solidFill>
                <a:effectLst/>
                <a:latin typeface="+mn-lt"/>
                <a:ea typeface="+mn-ea"/>
                <a:cs typeface="+mn-cs"/>
              </a:rPr>
              <a:t>Eq. (2.6) </a:t>
            </a:r>
            <a:r>
              <a:rPr lang="zh-TW" altLang="en-US" sz="1200" b="0" i="0" kern="1200" dirty="0">
                <a:solidFill>
                  <a:schemeClr val="tx1"/>
                </a:solidFill>
                <a:effectLst/>
                <a:latin typeface="+mn-lt"/>
                <a:ea typeface="+mn-ea"/>
                <a:cs typeface="+mn-cs"/>
              </a:rPr>
              <a:t>使初始隨機種群更接近，直到它們形成一個統一的、受監管的群體。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個單位時間後，所有蚱蜢到達舒適區，不再移動。 在圖 </a:t>
            </a:r>
            <a:r>
              <a:rPr lang="en-US" altLang="zh-TW" sz="1200" b="0" i="0" kern="1200" dirty="0">
                <a:solidFill>
                  <a:schemeClr val="tx1"/>
                </a:solidFill>
                <a:effectLst/>
                <a:latin typeface="+mn-lt"/>
                <a:ea typeface="+mn-ea"/>
                <a:cs typeface="+mn-cs"/>
              </a:rPr>
              <a:t>6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空間中觀察到相同的行為。這表明該數學模型能夠在 </a:t>
            </a:r>
            <a:r>
              <a:rPr lang="en-US" altLang="zh-TW" sz="1200" b="0" i="0" kern="1200" dirty="0">
                <a:solidFill>
                  <a:schemeClr val="tx1"/>
                </a:solidFill>
                <a:effectLst/>
                <a:latin typeface="+mn-lt"/>
                <a:ea typeface="+mn-ea"/>
                <a:cs typeface="+mn-cs"/>
              </a:rPr>
              <a:t>2D</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和超維空間中模擬一群蚱蜢。</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12</a:t>
            </a:fld>
            <a:endParaRPr lang="zh-TW" altLang="en-US"/>
          </a:p>
        </p:txBody>
      </p:sp>
    </p:spTree>
    <p:extLst>
      <p:ext uri="{BB962C8B-B14F-4D97-AF65-F5344CB8AC3E}">
        <p14:creationId xmlns:p14="http://schemas.microsoft.com/office/powerpoint/2010/main" val="408340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但是，這個數學模型不能直接用於解決優化問題，主要是因為蚱蜢很快到達舒適區，群體沒有收斂到指定點。 該方程的修改版本被提出如下以解決優化問題：</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dirty="0"/>
              <a:t>方程。 （</a:t>
            </a:r>
            <a:r>
              <a:rPr lang="en-US" altLang="zh-TW" dirty="0"/>
              <a:t>2.7</a:t>
            </a:r>
            <a:r>
              <a:rPr lang="zh-TW" altLang="en-US" dirty="0"/>
              <a:t>）式表明，一個蚱蜢的下一個位置是根據它的當前位置、目標的位置以及所有其他蚱蜢的位置來定義的。</a:t>
            </a:r>
            <a:endParaRPr lang="en-US" altLang="zh-TW" dirty="0"/>
          </a:p>
          <a:p>
            <a:r>
              <a:rPr lang="zh-TW" altLang="en-US" dirty="0"/>
              <a:t>請注意，該等式的第一部分考慮了當前蚱蜢相對於其他蚱蜢的位置</a:t>
            </a:r>
            <a:endParaRPr lang="en-US" altLang="zh-TW" dirty="0"/>
          </a:p>
          <a:p>
            <a:r>
              <a:rPr lang="zh-TW" altLang="en-US" sz="1200" b="0" i="0" kern="1200" dirty="0">
                <a:solidFill>
                  <a:schemeClr val="tx1"/>
                </a:solidFill>
                <a:effectLst/>
                <a:latin typeface="+mn-lt"/>
                <a:ea typeface="+mn-ea"/>
                <a:cs typeface="+mn-cs"/>
              </a:rPr>
              <a:t>事實上，我們已經考慮了所有蚱蜢的狀態來定義目標周圍的搜索代理</a:t>
            </a:r>
            <a:r>
              <a:rPr lang="en-US" altLang="zh-TW" sz="1200" b="0" i="0" kern="1200" dirty="0">
                <a:solidFill>
                  <a:schemeClr val="tx1"/>
                </a:solidFill>
                <a:effectLst/>
                <a:latin typeface="+mn-lt"/>
                <a:ea typeface="+mn-ea"/>
                <a:cs typeface="+mn-cs"/>
              </a:rPr>
              <a:t>(search agent)</a:t>
            </a:r>
            <a:r>
              <a:rPr lang="zh-TW" altLang="en-US" sz="1200" b="0" i="0" kern="1200" dirty="0">
                <a:solidFill>
                  <a:schemeClr val="tx1"/>
                </a:solidFill>
                <a:effectLst/>
                <a:latin typeface="+mn-lt"/>
                <a:ea typeface="+mn-ea"/>
                <a:cs typeface="+mn-cs"/>
              </a:rPr>
              <a:t>的位置。 這與作為文獻中最受推崇的群體智能技術的 </a:t>
            </a:r>
            <a:r>
              <a:rPr lang="en-US" altLang="zh-TW" sz="1200" b="0" i="0" kern="1200" dirty="0">
                <a:solidFill>
                  <a:schemeClr val="tx1"/>
                </a:solidFill>
                <a:effectLst/>
                <a:latin typeface="+mn-lt"/>
                <a:ea typeface="+mn-ea"/>
                <a:cs typeface="+mn-cs"/>
              </a:rPr>
              <a:t>PSO </a:t>
            </a:r>
            <a:r>
              <a:rPr lang="zh-TW" altLang="en-US" sz="1200" b="0" i="0" kern="1200" dirty="0">
                <a:solidFill>
                  <a:schemeClr val="tx1"/>
                </a:solidFill>
                <a:effectLst/>
                <a:latin typeface="+mn-lt"/>
                <a:ea typeface="+mn-ea"/>
                <a:cs typeface="+mn-cs"/>
              </a:rPr>
              <a:t>不同。</a:t>
            </a:r>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在 </a:t>
            </a:r>
            <a:r>
              <a:rPr lang="en-US" altLang="zh-TW" sz="1200" b="1" i="0" kern="1200" dirty="0">
                <a:solidFill>
                  <a:schemeClr val="tx1"/>
                </a:solidFill>
                <a:effectLst/>
                <a:latin typeface="+mn-lt"/>
                <a:ea typeface="+mn-ea"/>
                <a:cs typeface="+mn-cs"/>
              </a:rPr>
              <a:t>PSO </a:t>
            </a:r>
            <a:r>
              <a:rPr lang="zh-TW" altLang="en-US" sz="1200" b="1" i="0" kern="1200" dirty="0">
                <a:solidFill>
                  <a:schemeClr val="tx1"/>
                </a:solidFill>
                <a:effectLst/>
                <a:latin typeface="+mn-lt"/>
                <a:ea typeface="+mn-ea"/>
                <a:cs typeface="+mn-cs"/>
              </a:rPr>
              <a:t>中，每個粒子有兩個向量：位置向量和速度向量。 然而，</a:t>
            </a:r>
            <a:r>
              <a:rPr lang="en-US" altLang="zh-TW" sz="1200" b="1" i="0" kern="1200" dirty="0">
                <a:solidFill>
                  <a:schemeClr val="tx1"/>
                </a:solidFill>
                <a:effectLst/>
                <a:latin typeface="+mn-lt"/>
                <a:ea typeface="+mn-ea"/>
                <a:cs typeface="+mn-cs"/>
              </a:rPr>
              <a:t>GOA </a:t>
            </a:r>
            <a:r>
              <a:rPr lang="zh-TW" altLang="en-US" sz="1200" b="1" i="0" kern="1200" dirty="0">
                <a:solidFill>
                  <a:schemeClr val="tx1"/>
                </a:solidFill>
                <a:effectLst/>
                <a:latin typeface="+mn-lt"/>
                <a:ea typeface="+mn-ea"/>
                <a:cs typeface="+mn-cs"/>
              </a:rPr>
              <a:t>中每個搜索代理只有一個位置向量。</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這兩種算法的另一個主要區別是 </a:t>
            </a:r>
            <a:r>
              <a:rPr lang="en-US" altLang="zh-TW" sz="1200" b="0" i="0" kern="1200" dirty="0">
                <a:solidFill>
                  <a:schemeClr val="tx1"/>
                </a:solidFill>
                <a:effectLst/>
                <a:latin typeface="+mn-lt"/>
                <a:ea typeface="+mn-ea"/>
                <a:cs typeface="+mn-cs"/>
              </a:rPr>
              <a:t>PSO </a:t>
            </a:r>
            <a:r>
              <a:rPr lang="zh-TW" altLang="en-US" sz="1200" b="0" i="0" kern="1200" dirty="0">
                <a:solidFill>
                  <a:schemeClr val="tx1"/>
                </a:solidFill>
                <a:effectLst/>
                <a:latin typeface="+mn-lt"/>
                <a:ea typeface="+mn-ea"/>
                <a:cs typeface="+mn-cs"/>
              </a:rPr>
              <a:t>更新粒子相對於當前位置、個人最佳和全局最佳的位置。</a:t>
            </a:r>
            <a:br>
              <a:rPr lang="zh-TW" altLang="en-US" dirty="0"/>
            </a:br>
            <a:r>
              <a:rPr lang="zh-TW" altLang="en-US" sz="1200" b="0" i="0" kern="1200" dirty="0">
                <a:solidFill>
                  <a:schemeClr val="tx1"/>
                </a:solidFill>
                <a:effectLst/>
                <a:latin typeface="+mn-lt"/>
                <a:ea typeface="+mn-ea"/>
                <a:cs typeface="+mn-cs"/>
              </a:rPr>
              <a:t>但是，</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會根據搜索代理的當前位置、全局最佳位置和所有其他搜索代理的位置更新搜索代理的位置。</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這意味著在 </a:t>
            </a:r>
            <a:r>
              <a:rPr lang="en-US" altLang="zh-TW" sz="1200" b="0" i="0" kern="1200" dirty="0">
                <a:solidFill>
                  <a:schemeClr val="tx1"/>
                </a:solidFill>
                <a:effectLst/>
                <a:latin typeface="+mn-lt"/>
                <a:ea typeface="+mn-ea"/>
                <a:cs typeface="+mn-cs"/>
              </a:rPr>
              <a:t>PSO </a:t>
            </a:r>
            <a:r>
              <a:rPr lang="zh-TW" altLang="en-US" sz="1200" b="0" i="0" kern="1200" dirty="0">
                <a:solidFill>
                  <a:schemeClr val="tx1"/>
                </a:solidFill>
                <a:effectLst/>
                <a:latin typeface="+mn-lt"/>
                <a:ea typeface="+mn-ea"/>
                <a:cs typeface="+mn-cs"/>
              </a:rPr>
              <a:t>中沒有其他粒子有助於更新粒子的位置，而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要求所有搜索代理參與定義每個搜索代理的下一個位置。</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這裡還值得一提的是，自適應參數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在等式中已經使用了兩次。 </a:t>
            </a:r>
            <a:r>
              <a:rPr lang="en-US" altLang="zh-TW" sz="1200" b="0" i="0" kern="1200" dirty="0">
                <a:solidFill>
                  <a:schemeClr val="tx1"/>
                </a:solidFill>
                <a:effectLst/>
                <a:latin typeface="+mn-lt"/>
                <a:ea typeface="+mn-ea"/>
                <a:cs typeface="+mn-cs"/>
              </a:rPr>
              <a:t>(2.7) </a:t>
            </a:r>
            <a:r>
              <a:rPr lang="zh-TW" altLang="en-US" sz="1200" b="0" i="0" kern="1200" dirty="0">
                <a:solidFill>
                  <a:schemeClr val="tx1"/>
                </a:solidFill>
                <a:effectLst/>
                <a:latin typeface="+mn-lt"/>
                <a:ea typeface="+mn-ea"/>
                <a:cs typeface="+mn-cs"/>
              </a:rPr>
              <a:t>由於以下原因：</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左起第一個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與 </a:t>
            </a:r>
            <a:r>
              <a:rPr lang="en-US" altLang="zh-TW" sz="1200" b="0" i="0" kern="1200" dirty="0">
                <a:solidFill>
                  <a:schemeClr val="tx1"/>
                </a:solidFill>
                <a:effectLst/>
                <a:latin typeface="+mn-lt"/>
                <a:ea typeface="+mn-ea"/>
                <a:cs typeface="+mn-cs"/>
              </a:rPr>
              <a:t>PSO </a:t>
            </a:r>
            <a:r>
              <a:rPr lang="zh-TW" altLang="en-US" sz="1200" b="0" i="0" kern="1200" dirty="0">
                <a:solidFill>
                  <a:schemeClr val="tx1"/>
                </a:solidFill>
                <a:effectLst/>
                <a:latin typeface="+mn-lt"/>
                <a:ea typeface="+mn-ea"/>
                <a:cs typeface="+mn-cs"/>
              </a:rPr>
              <a:t>中的慣性權重 </a:t>
            </a:r>
            <a:r>
              <a:rPr lang="en-US" altLang="zh-TW" sz="1200" b="0" i="0" kern="1200" dirty="0">
                <a:solidFill>
                  <a:schemeClr val="tx1"/>
                </a:solidFill>
                <a:effectLst/>
                <a:latin typeface="+mn-lt"/>
                <a:ea typeface="+mn-ea"/>
                <a:cs typeface="+mn-cs"/>
              </a:rPr>
              <a:t>(w) </a:t>
            </a:r>
            <a:r>
              <a:rPr lang="zh-TW" altLang="en-US" sz="1200" b="0" i="0" kern="1200" dirty="0">
                <a:solidFill>
                  <a:schemeClr val="tx1"/>
                </a:solidFill>
                <a:effectLst/>
                <a:latin typeface="+mn-lt"/>
                <a:ea typeface="+mn-ea"/>
                <a:cs typeface="+mn-cs"/>
              </a:rPr>
              <a:t>非常相似。 它減少了蚱蜢在目標周圍的移動。 換句話說，這個參數平衡了對目標周圍整個群體的探索和利用</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第二個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減小了蚱蜢之間的吸引區、舒適區和排斥區。</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ubd-lbd</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線性減少了蚱蜢應該探索和利用的空間</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應該注意的是，內部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有助於降低與迭代次數成正比的蚱蜢之間的排斥力</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吸引力，而外部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隨著迭代次數的增加減少了目標周圍的搜索範圍。</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總之，方程的第一項。 </a:t>
            </a:r>
            <a:r>
              <a:rPr lang="en-US" altLang="zh-TW" sz="1200" b="0" i="0" kern="1200" dirty="0">
                <a:solidFill>
                  <a:schemeClr val="tx1"/>
                </a:solidFill>
                <a:effectLst/>
                <a:latin typeface="+mn-lt"/>
                <a:ea typeface="+mn-ea"/>
                <a:cs typeface="+mn-cs"/>
              </a:rPr>
              <a:t>(2.7)</a:t>
            </a:r>
            <a:r>
              <a:rPr lang="zh-TW" altLang="en-US" sz="1200" b="0" i="0" kern="1200" dirty="0">
                <a:solidFill>
                  <a:schemeClr val="tx1"/>
                </a:solidFill>
                <a:effectLst/>
                <a:latin typeface="+mn-lt"/>
                <a:ea typeface="+mn-ea"/>
                <a:cs typeface="+mn-cs"/>
              </a:rPr>
              <a:t>，總和，考慮其他蚱蜢的位置，實現蚱蜢在自然界的互動。</a:t>
            </a:r>
            <a:br>
              <a:rPr lang="zh-TW" altLang="en-US" dirty="0"/>
            </a:br>
            <a:r>
              <a:rPr lang="zh-TW" altLang="en-US" sz="1200" b="0" i="0" kern="1200" dirty="0">
                <a:solidFill>
                  <a:schemeClr val="tx1"/>
                </a:solidFill>
                <a:effectLst/>
                <a:latin typeface="+mn-lt"/>
                <a:ea typeface="+mn-ea"/>
                <a:cs typeface="+mn-cs"/>
              </a:rPr>
              <a:t>第二項</a:t>
            </a:r>
            <a:r>
              <a:rPr lang="en-US" altLang="zh-TW" sz="1200" b="0" i="0" kern="1200" dirty="0">
                <a:solidFill>
                  <a:schemeClr val="tx1"/>
                </a:solidFill>
                <a:effectLst/>
                <a:latin typeface="+mn-lt"/>
                <a:ea typeface="+mn-ea"/>
                <a:cs typeface="+mn-cs"/>
              </a:rPr>
              <a:t>Td</a:t>
            </a:r>
            <a:r>
              <a:rPr lang="zh-TW" altLang="en-US" sz="1200" b="0" i="0" kern="1200" dirty="0">
                <a:solidFill>
                  <a:schemeClr val="tx1"/>
                </a:solidFill>
                <a:effectLst/>
                <a:latin typeface="+mn-lt"/>
                <a:ea typeface="+mn-ea"/>
                <a:cs typeface="+mn-cs"/>
              </a:rPr>
              <a:t> 模擬他們向食物來源移動的趨勢。此外，參數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模擬蚱蜢接近食物來源並最終食用它的減速。為了提供更多的隨機行為，作為替代，方程中的兩個術語。 </a:t>
            </a:r>
            <a:r>
              <a:rPr lang="en-US" altLang="zh-TW" sz="1200" b="0" i="0" kern="1200" dirty="0">
                <a:solidFill>
                  <a:schemeClr val="tx1"/>
                </a:solidFill>
                <a:effectLst/>
                <a:latin typeface="+mn-lt"/>
                <a:ea typeface="+mn-ea"/>
                <a:cs typeface="+mn-cs"/>
              </a:rPr>
              <a:t>(2.7) </a:t>
            </a:r>
            <a:r>
              <a:rPr lang="zh-TW" altLang="en-US" sz="1200" b="0" i="0" kern="1200" dirty="0">
                <a:solidFill>
                  <a:schemeClr val="tx1"/>
                </a:solidFill>
                <a:effectLst/>
                <a:latin typeface="+mn-lt"/>
                <a:ea typeface="+mn-ea"/>
                <a:cs typeface="+mn-cs"/>
              </a:rPr>
              <a:t>可以乘以隨機值。此外，單個項可以與隨機值相乘，以提供蚱蜢相互作用或食物來源趨勢的隨機行為。</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所提出的數學公式能夠探索和開發搜索空間。</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但是，應該有一種機制來要求搜索代理將探索級別調整為開發</a:t>
            </a:r>
            <a:r>
              <a:rPr lang="en-US" altLang="zh-TW" sz="1200" b="0" i="0" kern="1200" dirty="0">
                <a:solidFill>
                  <a:schemeClr val="tx1"/>
                </a:solidFill>
                <a:effectLst/>
                <a:latin typeface="+mn-lt"/>
                <a:ea typeface="+mn-ea"/>
                <a:cs typeface="+mn-cs"/>
              </a:rPr>
              <a:t>(exploration to exploitation)</a:t>
            </a:r>
            <a:r>
              <a:rPr lang="zh-TW" altLang="en-US" sz="1200" b="0" i="0" kern="1200" dirty="0">
                <a:solidFill>
                  <a:schemeClr val="tx1"/>
                </a:solidFill>
                <a:effectLst/>
                <a:latin typeface="+mn-lt"/>
                <a:ea typeface="+mn-ea"/>
                <a:cs typeface="+mn-cs"/>
              </a:rPr>
              <a:t>。</a:t>
            </a:r>
            <a:br>
              <a:rPr lang="zh-TW" altLang="en-US" dirty="0"/>
            </a:br>
            <a:endParaRPr lang="zh-TW" altLang="en-US" b="1"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13</a:t>
            </a:fld>
            <a:endParaRPr lang="zh-TW" altLang="en-US"/>
          </a:p>
        </p:txBody>
      </p:sp>
    </p:spTree>
    <p:extLst>
      <p:ext uri="{BB962C8B-B14F-4D97-AF65-F5344CB8AC3E}">
        <p14:creationId xmlns:p14="http://schemas.microsoft.com/office/powerpoint/2010/main" val="1360823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然而，在隨機優化算法中，探索是最優先的，因為需要找到搜索空間的有希望之區域。</a:t>
            </a:r>
            <a:br>
              <a:rPr lang="zh-TW" altLang="en-US" dirty="0"/>
            </a:br>
            <a:r>
              <a:rPr lang="zh-TW" altLang="en-US" sz="1200" b="0" i="0" kern="1200" dirty="0">
                <a:solidFill>
                  <a:schemeClr val="tx1"/>
                </a:solidFill>
                <a:effectLst/>
                <a:latin typeface="+mn-lt"/>
                <a:ea typeface="+mn-ea"/>
                <a:cs typeface="+mn-cs"/>
              </a:rPr>
              <a:t>在找到有希望的區域後，開發迫使搜索代理在本地搜索以找到全局最優值的準確近似值。</a:t>
            </a:r>
            <a:br>
              <a:rPr lang="zh-TW" altLang="en-US" dirty="0"/>
            </a:br>
            <a:r>
              <a:rPr lang="zh-TW" altLang="en-US" sz="1200" b="0" i="0" kern="1200" dirty="0">
                <a:solidFill>
                  <a:schemeClr val="tx1"/>
                </a:solidFill>
                <a:effectLst/>
                <a:latin typeface="+mn-lt"/>
                <a:ea typeface="+mn-ea"/>
                <a:cs typeface="+mn-cs"/>
              </a:rPr>
              <a:t>為了平衡探索和剝削</a:t>
            </a:r>
            <a:r>
              <a:rPr lang="en-US" altLang="zh-TW" sz="1200" b="0" i="0" kern="1200" dirty="0">
                <a:solidFill>
                  <a:schemeClr val="tx1"/>
                </a:solidFill>
                <a:effectLst/>
                <a:latin typeface="+mn-lt"/>
                <a:ea typeface="+mn-ea"/>
                <a:cs typeface="+mn-cs"/>
              </a:rPr>
              <a:t>(exploitation)</a:t>
            </a:r>
            <a:r>
              <a:rPr lang="zh-TW" altLang="en-US" sz="1200" b="0" i="0" kern="1200" dirty="0">
                <a:solidFill>
                  <a:schemeClr val="tx1"/>
                </a:solidFill>
                <a:effectLst/>
                <a:latin typeface="+mn-lt"/>
                <a:ea typeface="+mn-ea"/>
                <a:cs typeface="+mn-cs"/>
              </a:rPr>
              <a:t>，參數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需要與迭代次數成比例地減小。</a:t>
            </a:r>
            <a:br>
              <a:rPr lang="zh-TW" altLang="en-US" dirty="0"/>
            </a:br>
            <a:r>
              <a:rPr lang="zh-TW" altLang="en-US" sz="1200" b="0" i="0" kern="1200" dirty="0">
                <a:solidFill>
                  <a:schemeClr val="tx1"/>
                </a:solidFill>
                <a:effectLst/>
                <a:latin typeface="+mn-lt"/>
                <a:ea typeface="+mn-ea"/>
                <a:cs typeface="+mn-cs"/>
              </a:rPr>
              <a:t>隨著迭代次數的增加，這種機制促進了</a:t>
            </a:r>
            <a:r>
              <a:rPr lang="en-US" altLang="zh-TW" sz="1200" b="0" i="0" kern="1200" dirty="0">
                <a:solidFill>
                  <a:schemeClr val="tx1"/>
                </a:solidFill>
                <a:effectLst/>
                <a:latin typeface="+mn-lt"/>
                <a:ea typeface="+mn-ea"/>
                <a:cs typeface="+mn-cs"/>
              </a:rPr>
              <a:t>exploitation(</a:t>
            </a:r>
            <a:r>
              <a:rPr lang="zh-TW" altLang="en-US" sz="1200" b="0" i="0" kern="1200" dirty="0">
                <a:solidFill>
                  <a:schemeClr val="tx1"/>
                </a:solidFill>
                <a:effectLst/>
                <a:latin typeface="+mn-lt"/>
                <a:ea typeface="+mn-ea"/>
                <a:cs typeface="+mn-cs"/>
              </a:rPr>
              <a:t>利用</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br>
              <a:rPr lang="zh-TW" altLang="en-US" dirty="0"/>
            </a:br>
            <a:r>
              <a:rPr lang="zh-TW" altLang="en-US" sz="1200" b="0" i="0" kern="1200" dirty="0">
                <a:solidFill>
                  <a:schemeClr val="tx1"/>
                </a:solidFill>
                <a:effectLst/>
                <a:latin typeface="+mn-lt"/>
                <a:ea typeface="+mn-ea"/>
                <a:cs typeface="+mn-cs"/>
              </a:rPr>
              <a:t>係數 </a:t>
            </a:r>
            <a:r>
              <a:rPr lang="en-US"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減少了與迭代次數成正比的舒適區，計算如下：</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14</a:t>
            </a:fld>
            <a:endParaRPr lang="zh-TW" altLang="en-US"/>
          </a:p>
        </p:txBody>
      </p:sp>
    </p:spTree>
    <p:extLst>
      <p:ext uri="{BB962C8B-B14F-4D97-AF65-F5344CB8AC3E}">
        <p14:creationId xmlns:p14="http://schemas.microsoft.com/office/powerpoint/2010/main" val="3628415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該參數對蚱蜢的運動和收斂的影響如圖 </a:t>
            </a:r>
            <a:r>
              <a:rPr lang="en-US" altLang="zh-TW" sz="1200" b="0" i="0" kern="1200" dirty="0">
                <a:solidFill>
                  <a:schemeClr val="tx1"/>
                </a:solidFill>
                <a:effectLst/>
                <a:latin typeface="+mn-lt"/>
                <a:ea typeface="+mn-ea"/>
                <a:cs typeface="+mn-cs"/>
              </a:rPr>
              <a:t>7 </a:t>
            </a:r>
            <a:r>
              <a:rPr lang="zh-TW" altLang="en-US" sz="1200" b="0" i="0" kern="1200" dirty="0">
                <a:solidFill>
                  <a:schemeClr val="tx1"/>
                </a:solidFill>
                <a:effectLst/>
                <a:latin typeface="+mn-lt"/>
                <a:ea typeface="+mn-ea"/>
                <a:cs typeface="+mn-cs"/>
              </a:rPr>
              <a:t>所示。子圖說明了蚱蜢超過 </a:t>
            </a:r>
            <a:r>
              <a:rPr lang="en-US" altLang="zh-TW" sz="1200" b="0" i="0" kern="1200" dirty="0">
                <a:solidFill>
                  <a:schemeClr val="tx1"/>
                </a:solidFill>
                <a:effectLst/>
                <a:latin typeface="+mn-lt"/>
                <a:ea typeface="+mn-ea"/>
                <a:cs typeface="+mn-cs"/>
              </a:rPr>
              <a:t>100 </a:t>
            </a:r>
            <a:r>
              <a:rPr lang="zh-TW" altLang="en-US" sz="1200" b="0" i="0" kern="1200" dirty="0">
                <a:solidFill>
                  <a:schemeClr val="tx1"/>
                </a:solidFill>
                <a:effectLst/>
                <a:latin typeface="+mn-lt"/>
                <a:ea typeface="+mn-ea"/>
                <a:cs typeface="+mn-cs"/>
              </a:rPr>
              <a:t>次迭代的位置歷史。</a:t>
            </a:r>
            <a:br>
              <a:rPr lang="zh-TW" altLang="en-US" dirty="0"/>
            </a:br>
            <a:r>
              <a:rPr lang="zh-TW" altLang="en-US" sz="1200" b="0" i="0" kern="1200" dirty="0">
                <a:solidFill>
                  <a:schemeClr val="tx1"/>
                </a:solidFill>
                <a:effectLst/>
                <a:latin typeface="+mn-lt"/>
                <a:ea typeface="+mn-ea"/>
                <a:cs typeface="+mn-cs"/>
              </a:rPr>
              <a:t>我們已經對固定和移動目標進行了實驗，以了解蚱蜢群如何向它們移動並追逐它們。</a:t>
            </a:r>
            <a:br>
              <a:rPr lang="zh-TW" altLang="en-US" dirty="0"/>
            </a:br>
            <a:r>
              <a:rPr lang="zh-TW" altLang="en-US" sz="1200" b="0" i="0" kern="1200" dirty="0">
                <a:solidFill>
                  <a:schemeClr val="tx1"/>
                </a:solidFill>
                <a:effectLst/>
                <a:latin typeface="+mn-lt"/>
                <a:ea typeface="+mn-ea"/>
                <a:cs typeface="+mn-cs"/>
              </a:rPr>
              <a:t>該圖顯示群在 </a:t>
            </a:r>
            <a:r>
              <a:rPr lang="en-US" altLang="zh-TW" sz="1200" b="0" i="0" kern="1200" dirty="0">
                <a:solidFill>
                  <a:schemeClr val="tx1"/>
                </a:solidFill>
                <a:effectLst/>
                <a:latin typeface="+mn-lt"/>
                <a:ea typeface="+mn-ea"/>
                <a:cs typeface="+mn-cs"/>
              </a:rPr>
              <a:t>2D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空間中逐漸向靜止目標收斂。</a:t>
            </a:r>
            <a:br>
              <a:rPr lang="zh-TW" altLang="en-US" dirty="0"/>
            </a:br>
            <a:r>
              <a:rPr lang="zh-TW" altLang="en-US" sz="1200" b="0" i="0" kern="1200" dirty="0">
                <a:solidFill>
                  <a:schemeClr val="tx1"/>
                </a:solidFill>
                <a:effectLst/>
                <a:latin typeface="+mn-lt"/>
                <a:ea typeface="+mn-ea"/>
                <a:cs typeface="+mn-cs"/>
              </a:rPr>
              <a:t>這種行為是由於舒適區減少了係數 </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br>
              <a:rPr lang="zh-TW" altLang="en-US" dirty="0"/>
            </a:br>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7 </a:t>
            </a:r>
            <a:r>
              <a:rPr lang="zh-TW" altLang="en-US" sz="1200" b="0" i="0" kern="1200" dirty="0">
                <a:solidFill>
                  <a:schemeClr val="tx1"/>
                </a:solidFill>
                <a:effectLst/>
                <a:latin typeface="+mn-lt"/>
                <a:ea typeface="+mn-ea"/>
                <a:cs typeface="+mn-cs"/>
              </a:rPr>
              <a:t>還顯示了群體也正確地追逐了一個移動目標。</a:t>
            </a:r>
            <a:br>
              <a:rPr lang="zh-TW" altLang="en-US" dirty="0"/>
            </a:br>
            <a:r>
              <a:rPr lang="zh-TW" altLang="en-US" sz="1200" b="0" i="0" kern="1200" dirty="0">
                <a:solidFill>
                  <a:schemeClr val="tx1"/>
                </a:solidFill>
                <a:effectLst/>
                <a:latin typeface="+mn-lt"/>
                <a:ea typeface="+mn-ea"/>
                <a:cs typeface="+mn-cs"/>
              </a:rPr>
              <a:t>其中蚱蜢被吸引到目標。 有趣的模式是蚱蜢在迭代過程中逐漸收斂到目標，這又是由於減少了因子 </a:t>
            </a:r>
            <a:r>
              <a:rPr lang="en-US" altLang="zh-TW" sz="1200" b="0" i="0"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br>
              <a:rPr lang="zh-TW" altLang="en-US" dirty="0"/>
            </a:br>
            <a:r>
              <a:rPr lang="zh-TW" altLang="en-US" sz="1200" b="0" i="0" kern="1200" dirty="0">
                <a:solidFill>
                  <a:schemeClr val="tx1"/>
                </a:solidFill>
                <a:effectLst/>
                <a:latin typeface="+mn-lt"/>
                <a:ea typeface="+mn-ea"/>
                <a:cs typeface="+mn-cs"/>
              </a:rPr>
              <a:t>這些行為將有助於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算法不會過快地向目標收斂，從而不會陷入局部最佳解。</a:t>
            </a:r>
            <a:br>
              <a:rPr lang="zh-TW" altLang="en-US" dirty="0"/>
            </a:br>
            <a:r>
              <a:rPr lang="zh-TW" altLang="en-US" sz="1200" b="0" i="0" kern="1200" dirty="0">
                <a:solidFill>
                  <a:schemeClr val="tx1"/>
                </a:solidFill>
                <a:effectLst/>
                <a:latin typeface="+mn-lt"/>
                <a:ea typeface="+mn-ea"/>
                <a:cs typeface="+mn-cs"/>
              </a:rPr>
              <a:t>然而，在優化的最後一步，蚱蜢會盡可能地向目標收斂，這在開發中是必不可少的。</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15</a:t>
            </a:fld>
            <a:endParaRPr lang="zh-TW" altLang="en-US"/>
          </a:p>
        </p:txBody>
      </p:sp>
    </p:spTree>
    <p:extLst>
      <p:ext uri="{BB962C8B-B14F-4D97-AF65-F5344CB8AC3E}">
        <p14:creationId xmlns:p14="http://schemas.microsoft.com/office/powerpoint/2010/main" val="2995839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上述討論表明，提出的數學模型要求蚱蜢在迭代過程中逐漸向目標移動。</a:t>
            </a:r>
            <a:br>
              <a:rPr lang="zh-TW" altLang="en-US" dirty="0"/>
            </a:br>
            <a:r>
              <a:rPr lang="zh-TW" altLang="en-US" sz="1200" b="0" i="0" kern="1200" dirty="0">
                <a:solidFill>
                  <a:schemeClr val="tx1"/>
                </a:solidFill>
                <a:effectLst/>
                <a:latin typeface="+mn-lt"/>
                <a:ea typeface="+mn-ea"/>
                <a:cs typeface="+mn-cs"/>
              </a:rPr>
              <a:t>然而，在真實的搜索空間中，沒有目標，因為我們不知道全局最優值（主要目標）的確切位置。</a:t>
            </a:r>
            <a:br>
              <a:rPr lang="zh-TW" altLang="en-US" dirty="0"/>
            </a:br>
            <a:r>
              <a:rPr lang="zh-TW" altLang="en-US" sz="1200" b="0" i="0" kern="1200" dirty="0">
                <a:solidFill>
                  <a:schemeClr val="tx1"/>
                </a:solidFill>
                <a:effectLst/>
                <a:latin typeface="+mn-lt"/>
                <a:ea typeface="+mn-ea"/>
                <a:cs typeface="+mn-cs"/>
              </a:rPr>
              <a:t>因此，我們必須在每一步優化中為蚱蜢找到一個目標。</a:t>
            </a:r>
            <a:br>
              <a:rPr lang="zh-TW" altLang="en-US" dirty="0"/>
            </a:b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中，假設優化時最適合的蚱蜢（目標值最好的那個）就是目標</a:t>
            </a:r>
            <a:br>
              <a:rPr lang="zh-TW" altLang="en-US" dirty="0"/>
            </a:br>
            <a:r>
              <a:rPr lang="zh-TW" altLang="en-US" sz="1200" b="0" i="0" kern="1200" dirty="0">
                <a:solidFill>
                  <a:schemeClr val="tx1"/>
                </a:solidFill>
                <a:effectLst/>
                <a:latin typeface="+mn-lt"/>
                <a:ea typeface="+mn-ea"/>
                <a:cs typeface="+mn-cs"/>
              </a:rPr>
              <a:t>這將有助於</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在每次迭代中保存搜索空間中最有希望的目標，並要求蚱蜢朝它移動</a:t>
            </a:r>
            <a:br>
              <a:rPr lang="zh-TW" altLang="en-US" dirty="0"/>
            </a:br>
            <a:r>
              <a:rPr lang="zh-TW" altLang="en-US" sz="1200" b="0" i="0" kern="1200" dirty="0">
                <a:solidFill>
                  <a:schemeClr val="tx1"/>
                </a:solidFill>
                <a:effectLst/>
                <a:latin typeface="+mn-lt"/>
                <a:ea typeface="+mn-ea"/>
                <a:cs typeface="+mn-cs"/>
              </a:rPr>
              <a:t>這樣做是希望找到一個更好、更準確的目標，作為搜索空間中真實全局最優值的最佳近似值。</a:t>
            </a:r>
            <a:br>
              <a:rPr lang="zh-TW" altLang="en-US" dirty="0"/>
            </a:br>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7 </a:t>
            </a:r>
            <a:r>
              <a:rPr lang="zh-TW" altLang="en-US" sz="1200" b="0" i="0" kern="1200" dirty="0">
                <a:solidFill>
                  <a:schemeClr val="tx1"/>
                </a:solidFill>
                <a:effectLst/>
                <a:latin typeface="+mn-lt"/>
                <a:ea typeface="+mn-ea"/>
                <a:cs typeface="+mn-cs"/>
              </a:rPr>
              <a:t>包括兩個測試函數，表明所提出的模型和目標更新機制對於未知最優問題也是有效的。</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16</a:t>
            </a:fld>
            <a:endParaRPr lang="zh-TW" altLang="en-US"/>
          </a:p>
        </p:txBody>
      </p:sp>
    </p:spTree>
    <p:extLst>
      <p:ext uri="{BB962C8B-B14F-4D97-AF65-F5344CB8AC3E}">
        <p14:creationId xmlns:p14="http://schemas.microsoft.com/office/powerpoint/2010/main" val="25640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初始化</a:t>
            </a:r>
            <a:endParaRPr lang="en-US" altLang="zh-TW" dirty="0"/>
          </a:p>
          <a:p>
            <a:r>
              <a:rPr lang="zh-TW" altLang="en-US" dirty="0"/>
              <a:t>初始化</a:t>
            </a:r>
            <a:endParaRPr lang="en-US" altLang="zh-TW" dirty="0"/>
          </a:p>
          <a:p>
            <a:r>
              <a:rPr lang="zh-TW" altLang="en-US" dirty="0"/>
              <a:t>計算每個搜索代理的適應度</a:t>
            </a:r>
            <a:endParaRPr lang="en-US" altLang="zh-TW" dirty="0"/>
          </a:p>
          <a:p>
            <a:r>
              <a:rPr lang="zh-TW" altLang="en-US" dirty="0"/>
              <a:t>計算</a:t>
            </a:r>
            <a:r>
              <a:rPr lang="en-US" altLang="zh-TW" dirty="0"/>
              <a:t>c</a:t>
            </a:r>
          </a:p>
          <a:p>
            <a:r>
              <a:rPr lang="zh-TW" altLang="en-US" dirty="0"/>
              <a:t>標準化 </a:t>
            </a:r>
            <a:r>
              <a:rPr lang="en-US" altLang="zh-TW" dirty="0"/>
              <a:t>[1,4] </a:t>
            </a:r>
            <a:r>
              <a:rPr lang="zh-TW" altLang="en-US" dirty="0"/>
              <a:t>中蚱蜢之間的距離</a:t>
            </a:r>
            <a:endParaRPr lang="en-US" altLang="zh-TW" dirty="0"/>
          </a:p>
          <a:p>
            <a:r>
              <a:rPr lang="zh-TW" altLang="en-US" dirty="0"/>
              <a:t>更新位置</a:t>
            </a:r>
            <a:endParaRPr lang="en-US" altLang="zh-TW" dirty="0"/>
          </a:p>
          <a:p>
            <a:r>
              <a:rPr lang="zh-TW" altLang="en-US" dirty="0"/>
              <a:t>如果當前搜索代理超出邊界，則將其帶回</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17</a:t>
            </a:fld>
            <a:endParaRPr lang="zh-TW" altLang="en-US"/>
          </a:p>
        </p:txBody>
      </p:sp>
    </p:spTree>
    <p:extLst>
      <p:ext uri="{BB962C8B-B14F-4D97-AF65-F5344CB8AC3E}">
        <p14:creationId xmlns:p14="http://schemas.microsoft.com/office/powerpoint/2010/main" val="3574503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18</a:t>
            </a:fld>
            <a:endParaRPr lang="zh-TW" altLang="en-US"/>
          </a:p>
        </p:txBody>
      </p:sp>
    </p:spTree>
    <p:extLst>
      <p:ext uri="{BB962C8B-B14F-4D97-AF65-F5344CB8AC3E}">
        <p14:creationId xmlns:p14="http://schemas.microsoft.com/office/powerpoint/2010/main" val="3774983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第一個實驗是僅使用 </a:t>
            </a:r>
            <a:r>
              <a:rPr lang="en-US" altLang="zh-TW" sz="1200" b="0" i="0" kern="1200" dirty="0">
                <a:solidFill>
                  <a:schemeClr val="tx1"/>
                </a:solidFill>
                <a:effectLst/>
                <a:latin typeface="+mn-lt"/>
                <a:ea typeface="+mn-ea"/>
                <a:cs typeface="+mn-cs"/>
              </a:rPr>
              <a:t>5 </a:t>
            </a:r>
            <a:r>
              <a:rPr lang="zh-TW" altLang="en-US" sz="1200" b="0" i="0" kern="1200" dirty="0">
                <a:solidFill>
                  <a:schemeClr val="tx1"/>
                </a:solidFill>
                <a:effectLst/>
                <a:latin typeface="+mn-lt"/>
                <a:ea typeface="+mn-ea"/>
                <a:cs typeface="+mn-cs"/>
              </a:rPr>
              <a:t>只人造蚱蜢對某些測試功能的 </a:t>
            </a:r>
            <a:r>
              <a:rPr lang="en-US" altLang="zh-TW" sz="1200" b="0" i="0" kern="1200" dirty="0">
                <a:solidFill>
                  <a:schemeClr val="tx1"/>
                </a:solidFill>
                <a:effectLst/>
                <a:latin typeface="+mn-lt"/>
                <a:ea typeface="+mn-ea"/>
                <a:cs typeface="+mn-cs"/>
              </a:rPr>
              <a:t>2D </a:t>
            </a:r>
            <a:r>
              <a:rPr lang="zh-TW" altLang="en-US" sz="1200" b="0" i="0" kern="1200" dirty="0">
                <a:solidFill>
                  <a:schemeClr val="tx1"/>
                </a:solidFill>
                <a:effectLst/>
                <a:latin typeface="+mn-lt"/>
                <a:ea typeface="+mn-ea"/>
                <a:cs typeface="+mn-cs"/>
              </a:rPr>
              <a:t>版本進行的。該實驗的主要目的是定性觀察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的行為。除了測試函數的形狀之外，還為圖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中的每個測試函數繪製了五個圖表。 這些圖表是：</a:t>
            </a:r>
          </a:p>
          <a:p>
            <a:pPr latinLnBrk="0"/>
            <a:r>
              <a:rPr lang="zh-TW" altLang="en-US" sz="1200" b="0" i="0" u="none" strike="noStrike" kern="1200" dirty="0">
                <a:solidFill>
                  <a:schemeClr val="tx1"/>
                </a:solidFill>
                <a:effectLst/>
                <a:latin typeface="+mn-lt"/>
                <a:ea typeface="+mn-ea"/>
                <a:cs typeface="+mn-cs"/>
              </a:rPr>
              <a:t> </a:t>
            </a:r>
            <a:endParaRPr lang="en-US" altLang="zh-TW" sz="1200" b="0" i="0" u="none" strike="noStrike" kern="1200" dirty="0">
              <a:solidFill>
                <a:schemeClr val="tx1"/>
              </a:solidFill>
              <a:effectLst/>
              <a:latin typeface="+mn-lt"/>
              <a:ea typeface="+mn-ea"/>
              <a:cs typeface="+mn-cs"/>
            </a:endParaRPr>
          </a:p>
          <a:p>
            <a:pPr latinLnBrk="0"/>
            <a:r>
              <a:rPr lang="zh-TW" altLang="en-US" sz="1200" b="0" i="0" kern="1200" dirty="0">
                <a:solidFill>
                  <a:schemeClr val="tx1"/>
                </a:solidFill>
                <a:effectLst/>
                <a:latin typeface="+mn-lt"/>
                <a:ea typeface="+mn-ea"/>
                <a:cs typeface="+mn-cs"/>
              </a:rPr>
              <a:t>搜索歷史：該圖顯示了優化過程中人造蚱蜢的位置歷史。</a:t>
            </a:r>
          </a:p>
          <a:p>
            <a:r>
              <a:rPr lang="zh-TW" altLang="en-US" sz="1200" b="0" i="0" kern="1200" dirty="0">
                <a:solidFill>
                  <a:schemeClr val="tx1"/>
                </a:solidFill>
                <a:effectLst/>
                <a:latin typeface="+mn-lt"/>
                <a:ea typeface="+mn-ea"/>
                <a:cs typeface="+mn-cs"/>
              </a:rPr>
              <a:t>吸引</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排斥率：此圖顯示了所有人造蚱蜢在優化過程中相互吸引或排斥的次數。</a:t>
            </a:r>
          </a:p>
          <a:p>
            <a:r>
              <a:rPr lang="zh-TW" altLang="en-US" sz="1200" b="0" i="0" kern="1200" dirty="0">
                <a:solidFill>
                  <a:schemeClr val="tx1"/>
                </a:solidFill>
                <a:effectLst/>
                <a:latin typeface="+mn-lt"/>
                <a:ea typeface="+mn-ea"/>
                <a:cs typeface="+mn-cs"/>
              </a:rPr>
              <a:t>第一維第一個蚱蜢的軌跡：該圖顯示了每次迭代中第一隻蚱蜢的第一個變量的值。</a:t>
            </a:r>
          </a:p>
          <a:p>
            <a:r>
              <a:rPr lang="zh-TW" altLang="en-US" sz="1200" b="0" i="0" kern="1200" dirty="0">
                <a:solidFill>
                  <a:schemeClr val="tx1"/>
                </a:solidFill>
                <a:effectLst/>
                <a:latin typeface="+mn-lt"/>
                <a:ea typeface="+mn-ea"/>
                <a:cs typeface="+mn-cs"/>
              </a:rPr>
              <a:t>平均適應度：該圖表示每次迭代中所有蚱蜢的平均目標值。</a:t>
            </a:r>
          </a:p>
          <a:p>
            <a:r>
              <a:rPr lang="zh-TW" altLang="en-US" sz="1200" b="0" i="0" kern="1200" dirty="0">
                <a:solidFill>
                  <a:schemeClr val="tx1"/>
                </a:solidFill>
                <a:effectLst/>
                <a:latin typeface="+mn-lt"/>
                <a:ea typeface="+mn-ea"/>
                <a:cs typeface="+mn-cs"/>
              </a:rPr>
              <a:t>收斂曲線：該圖顯示了迄今為止獲得的最佳解（目標）在每次迭代中的目標值。</a:t>
            </a:r>
          </a:p>
          <a:p>
            <a:endParaRPr lang="en-US" altLang="zh-TW" dirty="0"/>
          </a:p>
          <a:p>
            <a:r>
              <a:rPr lang="zh-TW" altLang="en-US" sz="1200" b="0" i="0" kern="1200" dirty="0">
                <a:solidFill>
                  <a:schemeClr val="tx1"/>
                </a:solidFill>
                <a:effectLst/>
                <a:latin typeface="+mn-lt"/>
                <a:ea typeface="+mn-ea"/>
                <a:cs typeface="+mn-cs"/>
              </a:rPr>
              <a:t>它們似乎在單峰測試函數上更頻繁地相互吸引。這可以在 </a:t>
            </a:r>
            <a:r>
              <a:rPr lang="en-US" altLang="zh-TW" sz="1200" b="0" i="0" kern="1200" dirty="0">
                <a:solidFill>
                  <a:schemeClr val="tx1"/>
                </a:solidFill>
                <a:effectLst/>
                <a:latin typeface="+mn-lt"/>
                <a:ea typeface="+mn-ea"/>
                <a:cs typeface="+mn-cs"/>
              </a:rPr>
              <a:t>F1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F4 </a:t>
            </a:r>
            <a:r>
              <a:rPr lang="zh-TW" altLang="en-US" sz="1200" b="0" i="0" kern="1200" dirty="0">
                <a:solidFill>
                  <a:schemeClr val="tx1"/>
                </a:solidFill>
                <a:effectLst/>
                <a:latin typeface="+mn-lt"/>
                <a:ea typeface="+mn-ea"/>
                <a:cs typeface="+mn-cs"/>
              </a:rPr>
              <a:t>的餅圖中清楚地觀察到，這種行為是富有成效的，因為單峰函數沒有局部最優，因此蚱蜢可以通過向目前獲得的最佳解移動來更好地確定全局最優。</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19</a:t>
            </a:fld>
            <a:endParaRPr lang="zh-TW" altLang="en-US"/>
          </a:p>
        </p:txBody>
      </p:sp>
    </p:spTree>
    <p:extLst>
      <p:ext uri="{BB962C8B-B14F-4D97-AF65-F5344CB8AC3E}">
        <p14:creationId xmlns:p14="http://schemas.microsoft.com/office/powerpoint/2010/main" val="27835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蜂群的規模可能是大陸規模的，對農民來說是一場噩夢。</a:t>
            </a:r>
            <a:endParaRPr lang="en-US" altLang="zh-TW" b="1" dirty="0"/>
          </a:p>
          <a:p>
            <a:endParaRPr lang="en-US" altLang="zh-TW" dirty="0"/>
          </a:p>
          <a:p>
            <a:r>
              <a:rPr lang="zh-TW" altLang="en-US" b="1" dirty="0"/>
              <a:t>蚱蜢群的獨特之處在於，在若蟲和成蟲中都可以發現蜂擁行為</a:t>
            </a:r>
            <a:endParaRPr lang="en-US" altLang="zh-TW" b="1" dirty="0"/>
          </a:p>
          <a:p>
            <a:endParaRPr lang="en-US" altLang="zh-TW" dirty="0"/>
          </a:p>
          <a:p>
            <a:r>
              <a:rPr lang="zh-TW" altLang="en-US" dirty="0"/>
              <a:t>數以百萬計的若蟲蚱蜢像滾動的圓柱體一樣跳躍和移動。 在他們的路上，他們幾乎吃掉了所有的植物。 在這種行為之後，當它們成年後，它們會在空中形成一個群體。 這就是蚱蜢長距離遷徙的方式。</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a:t>
            </a:fld>
            <a:endParaRPr lang="zh-TW" altLang="en-US"/>
          </a:p>
        </p:txBody>
      </p:sp>
    </p:spTree>
    <p:extLst>
      <p:ext uri="{BB962C8B-B14F-4D97-AF65-F5344CB8AC3E}">
        <p14:creationId xmlns:p14="http://schemas.microsoft.com/office/powerpoint/2010/main" val="93569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圓餅圖中另一個有趣的模式是解決多模態和復合測試函數時蚱蜢之間的高排斥率。這可以在 </a:t>
            </a:r>
            <a:r>
              <a:rPr lang="en-US" altLang="zh-TW" sz="1200" b="0" i="0" kern="1200" dirty="0">
                <a:solidFill>
                  <a:schemeClr val="tx1"/>
                </a:solidFill>
                <a:effectLst/>
                <a:latin typeface="+mn-lt"/>
                <a:ea typeface="+mn-ea"/>
                <a:cs typeface="+mn-cs"/>
              </a:rPr>
              <a:t>F9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F14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F18 </a:t>
            </a:r>
            <a:r>
              <a:rPr lang="zh-TW" altLang="en-US" sz="1200" b="0" i="0" kern="1200" dirty="0">
                <a:solidFill>
                  <a:schemeClr val="tx1"/>
                </a:solidFill>
                <a:effectLst/>
                <a:latin typeface="+mn-lt"/>
                <a:ea typeface="+mn-ea"/>
                <a:cs typeface="+mn-cs"/>
              </a:rPr>
              <a:t>的圓餅圖中觀察到。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這是因為排斥是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算法中避免局部解的關鍵機制，這些結果表明該算法通過高排斥率防止蚱蜢局部最優停滯。</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這裡值得一提的是，結果表明高排斥率不會對收斂產生負面影響。 這是由於</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的自適應參數，它與迭代次數成正比地縮小排斥區域。</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表明排斥率較低。 這些結果再次表明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有效地平衡了探索和開發以接近全局最優。</a:t>
            </a:r>
            <a:br>
              <a:rPr lang="zh-TW" altLang="en-US" dirty="0"/>
            </a:br>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中的軌跡曲線表明，蚱蜢在優化的初始步驟中表現出大的、突然的變化。這是由於高排斥率導致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探索搜索空間。也可以看出，在優化過程中波動逐漸減小，這是由於蝗蟲之間的適應性舒適區和吸引力。</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20</a:t>
            </a:fld>
            <a:endParaRPr lang="zh-TW" altLang="en-US"/>
          </a:p>
        </p:txBody>
      </p:sp>
    </p:spTree>
    <p:extLst>
      <p:ext uri="{BB962C8B-B14F-4D97-AF65-F5344CB8AC3E}">
        <p14:creationId xmlns:p14="http://schemas.microsoft.com/office/powerpoint/2010/main" val="2543023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21</a:t>
            </a:fld>
            <a:endParaRPr lang="zh-TW" altLang="en-US"/>
          </a:p>
        </p:txBody>
      </p:sp>
    </p:spTree>
    <p:extLst>
      <p:ext uri="{BB962C8B-B14F-4D97-AF65-F5344CB8AC3E}">
        <p14:creationId xmlns:p14="http://schemas.microsoft.com/office/powerpoint/2010/main" val="3391200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PSO  </a:t>
            </a:r>
            <a:r>
              <a:rPr lang="zh-TW" altLang="en-US" sz="1200" b="0" i="0" kern="1200" dirty="0">
                <a:solidFill>
                  <a:schemeClr val="tx1"/>
                </a:solidFill>
                <a:effectLst/>
                <a:latin typeface="+mn-lt"/>
                <a:ea typeface="+mn-ea"/>
                <a:cs typeface="+mn-cs"/>
              </a:rPr>
              <a:t>粒子群演算法</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GA</a:t>
            </a:r>
            <a:r>
              <a:rPr lang="zh-TW" altLang="en-US" sz="1200" b="0" i="0" kern="1200" dirty="0">
                <a:solidFill>
                  <a:schemeClr val="tx1"/>
                </a:solidFill>
                <a:effectLst/>
                <a:latin typeface="+mn-lt"/>
                <a:ea typeface="+mn-ea"/>
                <a:cs typeface="+mn-cs"/>
              </a:rPr>
              <a:t> 基因演算法</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a:t>
            </a:r>
            <a:r>
              <a:rPr lang="zh-TW" altLang="en-US" sz="1200" b="0" i="0" kern="1200" dirty="0">
                <a:solidFill>
                  <a:schemeClr val="tx1"/>
                </a:solidFill>
                <a:effectLst/>
                <a:latin typeface="+mn-lt"/>
                <a:ea typeface="+mn-ea"/>
                <a:cs typeface="+mn-cs"/>
              </a:rPr>
              <a:t>差分進化演算法</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GSA</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Gravitational Search Algorithm</a:t>
            </a:r>
            <a:r>
              <a:rPr lang="zh-TW" altLang="en-US" sz="1200" b="0" i="0" kern="1200" dirty="0">
                <a:solidFill>
                  <a:schemeClr val="tx1"/>
                </a:solidFill>
                <a:effectLst/>
                <a:latin typeface="+mn-lt"/>
                <a:ea typeface="+mn-ea"/>
                <a:cs typeface="+mn-cs"/>
              </a:rPr>
              <a:t>引力搜索算法</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BA</a:t>
            </a:r>
            <a:r>
              <a:rPr lang="zh-TW" altLang="en-US" sz="1200" b="0" i="0" kern="1200" dirty="0">
                <a:solidFill>
                  <a:schemeClr val="tx1"/>
                </a:solidFill>
                <a:effectLst/>
                <a:latin typeface="+mn-lt"/>
                <a:ea typeface="+mn-ea"/>
                <a:cs typeface="+mn-cs"/>
              </a:rPr>
              <a:t>蝙蝠演算法</a:t>
            </a:r>
            <a:endParaRPr lang="en-US" altLang="zh-TW" sz="1200" b="0" i="0" kern="1200" dirty="0">
              <a:solidFill>
                <a:schemeClr val="tx1"/>
              </a:solidFill>
              <a:effectLst/>
              <a:latin typeface="+mn-lt"/>
              <a:ea typeface="+mn-ea"/>
              <a:cs typeface="+mn-cs"/>
            </a:endParaRPr>
          </a:p>
          <a:p>
            <a:r>
              <a:rPr lang="en-US" altLang="zh-TW" dirty="0"/>
              <a:t>FPA</a:t>
            </a:r>
            <a:r>
              <a:rPr lang="zh-TW" altLang="en-US" dirty="0"/>
              <a:t> 花卉授粉算法</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22</a:t>
            </a:fld>
            <a:endParaRPr lang="zh-TW" altLang="en-US"/>
          </a:p>
        </p:txBody>
      </p:sp>
    </p:spTree>
    <p:extLst>
      <p:ext uri="{BB962C8B-B14F-4D97-AF65-F5344CB8AC3E}">
        <p14:creationId xmlns:p14="http://schemas.microsoft.com/office/powerpoint/2010/main" val="3298916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23</a:t>
            </a:fld>
            <a:endParaRPr lang="zh-TW" altLang="en-US"/>
          </a:p>
        </p:txBody>
      </p:sp>
    </p:spTree>
    <p:extLst>
      <p:ext uri="{BB962C8B-B14F-4D97-AF65-F5344CB8AC3E}">
        <p14:creationId xmlns:p14="http://schemas.microsoft.com/office/powerpoint/2010/main" val="219781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根據表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中的結果，</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算法在求解單峰測試函數時顯示出最佳結果。 該算法的結果在超過一半的單峰測試函數中明顯優於該算法，顯示了該算法的高性能。 單峰測試函數只有一個全局最優值，因此結果清楚地表明</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算法受益於高開發</a:t>
            </a:r>
            <a:r>
              <a:rPr lang="en-US" altLang="zh-TW" sz="1200" b="0" i="0" kern="1200" dirty="0">
                <a:solidFill>
                  <a:schemeClr val="tx1"/>
                </a:solidFill>
                <a:effectLst/>
                <a:latin typeface="+mn-lt"/>
                <a:ea typeface="+mn-ea"/>
                <a:cs typeface="+mn-cs"/>
              </a:rPr>
              <a:t>(exploitation )</a:t>
            </a:r>
            <a:r>
              <a:rPr lang="zh-TW" altLang="en-US" sz="1200" b="0" i="0" kern="1200" dirty="0">
                <a:solidFill>
                  <a:schemeClr val="tx1"/>
                </a:solidFill>
                <a:effectLst/>
                <a:latin typeface="+mn-lt"/>
                <a:ea typeface="+mn-ea"/>
                <a:cs typeface="+mn-cs"/>
              </a:rPr>
              <a:t>能力。</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24</a:t>
            </a:fld>
            <a:endParaRPr lang="zh-TW" altLang="en-US"/>
          </a:p>
        </p:txBody>
      </p:sp>
    </p:spTree>
    <p:extLst>
      <p:ext uri="{BB962C8B-B14F-4D97-AF65-F5344CB8AC3E}">
        <p14:creationId xmlns:p14="http://schemas.microsoft.com/office/powerpoint/2010/main" val="3060185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表 </a:t>
            </a:r>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中的結果與表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中的結果一致，其中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算法在兩個性能指標上往往明顯優於其他算法。 該算法的結果在大多數多模態測試功能中再次顯著優越。 由於多模態測試函數有大量的局部解，這些結果定量地表明了所提出的算法在優化過程中避免局部解的有效性。</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25</a:t>
            </a:fld>
            <a:endParaRPr lang="zh-TW" altLang="en-US"/>
          </a:p>
        </p:txBody>
      </p:sp>
    </p:spTree>
    <p:extLst>
      <p:ext uri="{BB962C8B-B14F-4D97-AF65-F5344CB8AC3E}">
        <p14:creationId xmlns:p14="http://schemas.microsoft.com/office/powerpoint/2010/main" val="126332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表 </a:t>
            </a:r>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中的結果與表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中的結果一致，其中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算法在兩個性能指標上往往明顯優於其他算法。 該算法的結果在大多數多模態測試功能中再次顯著優越。 由於多模態測試函數有大量的局部解，這些結果定量地表明了所提出的算法在優化過程中避免局部解的有效性。</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26</a:t>
            </a:fld>
            <a:endParaRPr lang="zh-TW" altLang="en-US"/>
          </a:p>
        </p:txBody>
      </p:sp>
    </p:spTree>
    <p:extLst>
      <p:ext uri="{BB962C8B-B14F-4D97-AF65-F5344CB8AC3E}">
        <p14:creationId xmlns:p14="http://schemas.microsoft.com/office/powerpoint/2010/main" val="107860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複合測試函數的算法結果如表 </a:t>
            </a:r>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所示。這些結果表明，與其他算法相比，</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算法提供了非常有競爭力的結果。 複合測試函數比多模態函數更具挑戰性，需要在探索和開發之間取得適當的平衡。 因此，可以說，</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能夠適當地平衡探索和開發，以解決這些具有挑戰性的問題。</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27</a:t>
            </a:fld>
            <a:endParaRPr lang="zh-TW" altLang="en-US"/>
          </a:p>
        </p:txBody>
      </p:sp>
    </p:spTree>
    <p:extLst>
      <p:ext uri="{BB962C8B-B14F-4D97-AF65-F5344CB8AC3E}">
        <p14:creationId xmlns:p14="http://schemas.microsoft.com/office/powerpoint/2010/main" val="146094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複合測試函數的算法結果如表 </a:t>
            </a:r>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所示。這些結果表明，與其他算法相比，</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算法提供了非常有競爭力的結果。 複合測試函數比多模態函數更具挑戰性，需要在探索和開發之間取得適當的平衡。 因此，可以說，</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能夠適當地平衡探索和開發，以解決這些具有挑戰性的問題。</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28</a:t>
            </a:fld>
            <a:endParaRPr lang="zh-TW" altLang="en-US"/>
          </a:p>
        </p:txBody>
      </p:sp>
    </p:spTree>
    <p:extLst>
      <p:ext uri="{BB962C8B-B14F-4D97-AF65-F5344CB8AC3E}">
        <p14:creationId xmlns:p14="http://schemas.microsoft.com/office/powerpoint/2010/main" val="679418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複合測試函數的算法結果如表 </a:t>
            </a:r>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所示。這些結果表明，與其他算法相比，</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算法提供了非常有競爭力的結果。 複合測試函數比多模態函數更具挑戰性，需要在探索和開發之間取得適當的平衡。 因此，可以說，</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能夠適當地平衡探索和開發，以解決這些具有挑戰性的問題。</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29</a:t>
            </a:fld>
            <a:endParaRPr lang="zh-TW" altLang="en-US"/>
          </a:p>
        </p:txBody>
      </p:sp>
    </p:spTree>
    <p:extLst>
      <p:ext uri="{BB962C8B-B14F-4D97-AF65-F5344CB8AC3E}">
        <p14:creationId xmlns:p14="http://schemas.microsoft.com/office/powerpoint/2010/main" val="288441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幼蟲期蜂群的主要特徵是蚱蜢行動緩慢、腳步小</a:t>
            </a:r>
            <a:endParaRPr lang="en-US" altLang="zh-TW" dirty="0"/>
          </a:p>
          <a:p>
            <a:endParaRPr lang="en-US" altLang="zh-TW" dirty="0"/>
          </a:p>
          <a:p>
            <a:r>
              <a:rPr lang="zh-TW" altLang="en-US" dirty="0"/>
              <a:t>長距離和突然的運動是成蟲群的基本特徵</a:t>
            </a:r>
            <a:endParaRPr lang="en-US" altLang="zh-TW" dirty="0"/>
          </a:p>
          <a:p>
            <a:endParaRPr lang="en-US" altLang="zh-TW" dirty="0"/>
          </a:p>
          <a:p>
            <a:r>
              <a:rPr lang="zh-TW" altLang="en-US" dirty="0"/>
              <a:t>受自然啟發的算法在邏輯上將搜索過程分為兩種趨勢：探索和利用</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a:t>
            </a:fld>
            <a:endParaRPr lang="zh-TW" altLang="en-US"/>
          </a:p>
        </p:txBody>
      </p:sp>
    </p:spTree>
    <p:extLst>
      <p:ext uri="{BB962C8B-B14F-4D97-AF65-F5344CB8AC3E}">
        <p14:creationId xmlns:p14="http://schemas.microsoft.com/office/powerpoint/2010/main" val="840620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30</a:t>
            </a:fld>
            <a:endParaRPr lang="zh-TW" altLang="en-US"/>
          </a:p>
        </p:txBody>
      </p:sp>
    </p:spTree>
    <p:extLst>
      <p:ext uri="{BB962C8B-B14F-4D97-AF65-F5344CB8AC3E}">
        <p14:creationId xmlns:p14="http://schemas.microsoft.com/office/powerpoint/2010/main" val="2390923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右圖顯示了該桁架的形狀和施加的力。 正如該圖和問題公式所示，有兩個結構參數：鋼筋 </a:t>
            </a:r>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的面積以及鋼筋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的面積。目標是最小化桁架的重量。 這個問題也受到幾個限制：應力、撓度和屈曲限制。</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提出的具有 </a:t>
            </a:r>
            <a:r>
              <a:rPr lang="en-US" altLang="zh-TW" sz="1200" b="0" i="0" kern="1200" dirty="0">
                <a:solidFill>
                  <a:schemeClr val="tx1"/>
                </a:solidFill>
                <a:effectLst/>
                <a:latin typeface="+mn-lt"/>
                <a:ea typeface="+mn-ea"/>
                <a:cs typeface="+mn-cs"/>
              </a:rPr>
              <a:t>20 </a:t>
            </a:r>
            <a:r>
              <a:rPr lang="zh-TW" altLang="en-US" sz="1200" b="0" i="0" kern="1200" dirty="0">
                <a:solidFill>
                  <a:schemeClr val="tx1"/>
                </a:solidFill>
                <a:effectLst/>
                <a:latin typeface="+mn-lt"/>
                <a:ea typeface="+mn-ea"/>
                <a:cs typeface="+mn-cs"/>
              </a:rPr>
              <a:t>個搜索代理和 </a:t>
            </a:r>
            <a:r>
              <a:rPr lang="en-US" altLang="zh-TW" sz="1200" b="0" i="0" kern="1200" dirty="0">
                <a:solidFill>
                  <a:schemeClr val="tx1"/>
                </a:solidFill>
                <a:effectLst/>
                <a:latin typeface="+mn-lt"/>
                <a:ea typeface="+mn-ea"/>
                <a:cs typeface="+mn-cs"/>
              </a:rPr>
              <a:t>650 </a:t>
            </a:r>
            <a:r>
              <a:rPr lang="zh-TW" altLang="en-US" sz="1200" b="0" i="0" kern="1200" dirty="0">
                <a:solidFill>
                  <a:schemeClr val="tx1"/>
                </a:solidFill>
                <a:effectLst/>
                <a:latin typeface="+mn-lt"/>
                <a:ea typeface="+mn-ea"/>
                <a:cs typeface="+mn-cs"/>
              </a:rPr>
              <a:t>次迭代的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用於解決這個問題。 由於這個問題是一個約束問題，因此需要將限制處理方法與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集成。 為簡單起見，使用了死刑。</a:t>
            </a:r>
            <a:br>
              <a:rPr lang="zh-TW" altLang="en-US" dirty="0"/>
            </a:br>
            <a:r>
              <a:rPr lang="zh-TW" altLang="en-US" sz="1200" b="0" i="0" kern="1200" dirty="0">
                <a:solidFill>
                  <a:schemeClr val="tx1"/>
                </a:solidFill>
                <a:effectLst/>
                <a:latin typeface="+mn-lt"/>
                <a:ea typeface="+mn-ea"/>
                <a:cs typeface="+mn-cs"/>
              </a:rPr>
              <a:t>它懲罰在任何級別違反任何具有較大目標值的限制的搜索代理。 為了驗證，將結果與 </a:t>
            </a:r>
            <a:r>
              <a:rPr lang="en-US" altLang="zh-TW" sz="1200" b="0" i="0" kern="1200" dirty="0">
                <a:solidFill>
                  <a:schemeClr val="tx1"/>
                </a:solidFill>
                <a:effectLst/>
                <a:latin typeface="+mn-lt"/>
                <a:ea typeface="+mn-ea"/>
                <a:cs typeface="+mn-cs"/>
              </a:rPr>
              <a:t>ALO</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DEDS</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PSO-DE</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MBA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Ray </a:t>
            </a:r>
            <a:r>
              <a:rPr lang="zh-TW" altLang="en-US" sz="1200" b="0" i="0" kern="1200" dirty="0">
                <a:solidFill>
                  <a:schemeClr val="tx1"/>
                </a:solidFill>
                <a:effectLst/>
                <a:latin typeface="+mn-lt"/>
                <a:ea typeface="+mn-ea"/>
                <a:cs typeface="+mn-cs"/>
              </a:rPr>
              <a:t>和 </a:t>
            </a:r>
            <a:r>
              <a:rPr lang="en-US" altLang="zh-TW" sz="1200" b="0" i="0" kern="1200" dirty="0" err="1">
                <a:solidFill>
                  <a:schemeClr val="tx1"/>
                </a:solidFill>
                <a:effectLst/>
                <a:latin typeface="+mn-lt"/>
                <a:ea typeface="+mn-ea"/>
                <a:cs typeface="+mn-cs"/>
              </a:rPr>
              <a:t>Sain</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以及 </a:t>
            </a:r>
            <a:r>
              <a:rPr lang="en-US" altLang="zh-TW" sz="1200" b="0" i="0" kern="1200" dirty="0" err="1">
                <a:solidFill>
                  <a:schemeClr val="tx1"/>
                </a:solidFill>
                <a:effectLst/>
                <a:latin typeface="+mn-lt"/>
                <a:ea typeface="+mn-ea"/>
                <a:cs typeface="+mn-cs"/>
              </a:rPr>
              <a:t>Tsa</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方法進行了比較，並在表 </a:t>
            </a:r>
            <a:r>
              <a:rPr lang="en-US" altLang="zh-TW" sz="1200" b="0" i="0" kern="1200" dirty="0">
                <a:solidFill>
                  <a:schemeClr val="tx1"/>
                </a:solidFill>
                <a:effectLst/>
                <a:latin typeface="+mn-lt"/>
                <a:ea typeface="+mn-ea"/>
                <a:cs typeface="+mn-cs"/>
              </a:rPr>
              <a:t>8 </a:t>
            </a:r>
            <a:r>
              <a:rPr lang="zh-TW" altLang="en-US" sz="1200" b="0" i="0" kern="1200" dirty="0">
                <a:solidFill>
                  <a:schemeClr val="tx1"/>
                </a:solidFill>
                <a:effectLst/>
                <a:latin typeface="+mn-lt"/>
                <a:ea typeface="+mn-ea"/>
                <a:cs typeface="+mn-cs"/>
              </a:rPr>
              <a:t>中給出。該表顯示了變量和權重的最佳值。</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31</a:t>
            </a:fld>
            <a:endParaRPr lang="zh-TW" altLang="en-US"/>
          </a:p>
        </p:txBody>
      </p:sp>
    </p:spTree>
    <p:extLst>
      <p:ext uri="{BB962C8B-B14F-4D97-AF65-F5344CB8AC3E}">
        <p14:creationId xmlns:p14="http://schemas.microsoft.com/office/powerpoint/2010/main" val="311366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檢查該問題的算法結果，很明顯，與 </a:t>
            </a:r>
            <a:r>
              <a:rPr lang="en-US" altLang="zh-TW" sz="1200" b="0" i="0" kern="1200" dirty="0">
                <a:solidFill>
                  <a:schemeClr val="tx1"/>
                </a:solidFill>
                <a:effectLst/>
                <a:latin typeface="+mn-lt"/>
                <a:ea typeface="+mn-ea"/>
                <a:cs typeface="+mn-cs"/>
              </a:rPr>
              <a:t>ALO</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DEDS</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PSO-DE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MBA </a:t>
            </a:r>
            <a:r>
              <a:rPr lang="zh-TW" altLang="en-US" sz="1200" b="0" i="0" kern="1200" dirty="0">
                <a:solidFill>
                  <a:schemeClr val="tx1"/>
                </a:solidFill>
                <a:effectLst/>
                <a:latin typeface="+mn-lt"/>
                <a:ea typeface="+mn-ea"/>
                <a:cs typeface="+mn-cs"/>
              </a:rPr>
              <a:t>相比，</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顯示出非常具有競爭力的結果，具有更好的最大函數評估。 此外，該算法明顯優於其他算法。 這些結果表明，</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算法能夠有效地處理受限搜索空間的困難</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ALO</a:t>
            </a:r>
            <a:r>
              <a:rPr lang="zh-TW" altLang="en-US" sz="1200" b="0" i="0" kern="1200" dirty="0">
                <a:solidFill>
                  <a:schemeClr val="tx1"/>
                </a:solidFill>
                <a:effectLst/>
                <a:latin typeface="+mn-lt"/>
                <a:ea typeface="+mn-ea"/>
                <a:cs typeface="+mn-cs"/>
              </a:rPr>
              <a:t>   蟻獅優化器</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DEDS</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Differential evolution with dynamic stochastic selection for constrained optimization</a:t>
            </a:r>
            <a:r>
              <a:rPr lang="zh-TW" altLang="en-US" sz="1200" b="0" i="0" kern="1200" dirty="0">
                <a:solidFill>
                  <a:schemeClr val="tx1"/>
                </a:solidFill>
                <a:effectLst/>
                <a:latin typeface="+mn-lt"/>
                <a:ea typeface="+mn-ea"/>
                <a:cs typeface="+mn-cs"/>
              </a:rPr>
              <a:t> 用於限制優化的動態隨機選擇的差分演化</a:t>
            </a:r>
            <a:endParaRPr lang="en-US" altLang="zh-TW" sz="1200" b="0"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PSO-DE</a:t>
            </a:r>
            <a:r>
              <a:rPr lang="zh-TW" altLang="en-US" sz="1200" b="1" i="0" kern="1200" dirty="0">
                <a:solidFill>
                  <a:schemeClr val="tx1"/>
                </a:solidFill>
                <a:effectLst/>
                <a:latin typeface="+mn-lt"/>
                <a:ea typeface="+mn-ea"/>
                <a:cs typeface="+mn-cs"/>
              </a:rPr>
              <a:t> </a:t>
            </a:r>
            <a:r>
              <a:rPr lang="en-US" altLang="zh-TW" sz="1200" b="1" i="0" kern="1200" dirty="0">
                <a:solidFill>
                  <a:schemeClr val="tx1"/>
                </a:solidFill>
                <a:effectLst/>
                <a:latin typeface="+mn-lt"/>
                <a:ea typeface="+mn-ea"/>
                <a:cs typeface="+mn-cs"/>
              </a:rPr>
              <a:t>PSO</a:t>
            </a:r>
            <a:r>
              <a:rPr lang="zh-TW" altLang="en-US" sz="1200" b="1" i="0" kern="1200" dirty="0">
                <a:solidFill>
                  <a:schemeClr val="tx1"/>
                </a:solidFill>
                <a:effectLst/>
                <a:latin typeface="+mn-lt"/>
                <a:ea typeface="+mn-ea"/>
                <a:cs typeface="+mn-cs"/>
              </a:rPr>
              <a:t>與</a:t>
            </a:r>
            <a:r>
              <a:rPr lang="en-US" altLang="zh-TW" sz="1200" b="1" i="0" kern="1200" dirty="0">
                <a:solidFill>
                  <a:schemeClr val="tx1"/>
                </a:solidFill>
                <a:effectLst/>
                <a:latin typeface="+mn-lt"/>
                <a:ea typeface="+mn-ea"/>
                <a:cs typeface="+mn-cs"/>
              </a:rPr>
              <a:t>DE</a:t>
            </a:r>
            <a:r>
              <a:rPr lang="zh-TW" altLang="en-US" sz="1200" b="1" i="0" kern="1200" dirty="0">
                <a:solidFill>
                  <a:schemeClr val="tx1"/>
                </a:solidFill>
                <a:effectLst/>
                <a:latin typeface="+mn-lt"/>
                <a:ea typeface="+mn-ea"/>
                <a:cs typeface="+mn-cs"/>
              </a:rPr>
              <a:t>混合</a:t>
            </a:r>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MBA</a:t>
            </a:r>
            <a:r>
              <a:rPr lang="zh-TW" altLang="en-US" sz="1200" b="1" i="0" kern="1200" dirty="0">
                <a:solidFill>
                  <a:schemeClr val="tx1"/>
                </a:solidFill>
                <a:effectLst/>
                <a:latin typeface="+mn-lt"/>
                <a:ea typeface="+mn-ea"/>
                <a:cs typeface="+mn-cs"/>
              </a:rPr>
              <a:t> </a:t>
            </a:r>
            <a:r>
              <a:rPr lang="en-US" altLang="zh-TW" sz="1200" b="1" i="0" kern="1200" dirty="0">
                <a:solidFill>
                  <a:schemeClr val="tx1"/>
                </a:solidFill>
                <a:effectLst/>
                <a:latin typeface="+mn-lt"/>
                <a:ea typeface="+mn-ea"/>
                <a:cs typeface="+mn-cs"/>
              </a:rPr>
              <a:t>Mine blast algorithm</a:t>
            </a:r>
            <a:r>
              <a:rPr lang="zh-TW" altLang="en-US" sz="1200" b="1" i="0" kern="1200" dirty="0">
                <a:solidFill>
                  <a:schemeClr val="tx1"/>
                </a:solidFill>
                <a:effectLst/>
                <a:latin typeface="+mn-lt"/>
                <a:ea typeface="+mn-ea"/>
                <a:cs typeface="+mn-cs"/>
              </a:rPr>
              <a:t>  礦井爆破算法</a:t>
            </a:r>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Ray and </a:t>
            </a:r>
            <a:r>
              <a:rPr lang="en-US" altLang="zh-TW" sz="1200" b="1" i="0" kern="1200" dirty="0" err="1">
                <a:solidFill>
                  <a:schemeClr val="tx1"/>
                </a:solidFill>
                <a:effectLst/>
                <a:latin typeface="+mn-lt"/>
                <a:ea typeface="+mn-ea"/>
                <a:cs typeface="+mn-cs"/>
              </a:rPr>
              <a:t>Sain</a:t>
            </a:r>
            <a:r>
              <a:rPr lang="zh-TW" altLang="en-US" sz="1200" b="1" i="0" kern="1200" dirty="0">
                <a:solidFill>
                  <a:schemeClr val="tx1"/>
                </a:solidFill>
                <a:effectLst/>
                <a:latin typeface="+mn-lt"/>
                <a:ea typeface="+mn-ea"/>
                <a:cs typeface="+mn-cs"/>
              </a:rPr>
              <a:t>使用群體智能訊息共享的工程設計優化</a:t>
            </a:r>
            <a:endParaRPr lang="en-US" altLang="zh-TW" sz="1200" b="1" i="0" kern="1200" dirty="0">
              <a:solidFill>
                <a:schemeClr val="tx1"/>
              </a:solidFill>
              <a:effectLst/>
              <a:latin typeface="+mn-lt"/>
              <a:ea typeface="+mn-ea"/>
              <a:cs typeface="+mn-cs"/>
            </a:endParaRPr>
          </a:p>
          <a:p>
            <a:r>
              <a:rPr lang="en-US" altLang="zh-TW" sz="1200" b="1" i="0" kern="1200" dirty="0" err="1">
                <a:solidFill>
                  <a:schemeClr val="tx1"/>
                </a:solidFill>
                <a:effectLst/>
                <a:latin typeface="+mn-lt"/>
                <a:ea typeface="+mn-ea"/>
                <a:cs typeface="+mn-cs"/>
              </a:rPr>
              <a:t>Tsa</a:t>
            </a:r>
            <a:r>
              <a:rPr lang="zh-TW" altLang="en-US" sz="1200" b="1" i="0" kern="1200" dirty="0">
                <a:solidFill>
                  <a:schemeClr val="tx1"/>
                </a:solidFill>
                <a:effectLst/>
                <a:latin typeface="+mn-lt"/>
                <a:ea typeface="+mn-ea"/>
                <a:cs typeface="+mn-cs"/>
              </a:rPr>
              <a:t>工程設計中非線性分數規劃問題的全局優化</a:t>
            </a:r>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CS Cuckoo search algorithm </a:t>
            </a:r>
            <a:r>
              <a:rPr lang="zh-TW" altLang="en-US" sz="1200" b="1" i="0" kern="1200" dirty="0">
                <a:solidFill>
                  <a:schemeClr val="tx1"/>
                </a:solidFill>
                <a:effectLst/>
                <a:latin typeface="+mn-lt"/>
                <a:ea typeface="+mn-ea"/>
                <a:cs typeface="+mn-cs"/>
              </a:rPr>
              <a:t>布穀鳥搜尋演算法</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32</a:t>
            </a:fld>
            <a:endParaRPr lang="zh-TW" altLang="en-US"/>
          </a:p>
        </p:txBody>
      </p:sp>
    </p:spTree>
    <p:extLst>
      <p:ext uri="{BB962C8B-B14F-4D97-AF65-F5344CB8AC3E}">
        <p14:creationId xmlns:p14="http://schemas.microsoft.com/office/powerpoint/2010/main" val="2221156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圖 </a:t>
            </a:r>
            <a:r>
              <a:rPr lang="en-US" altLang="zh-TW" sz="1200" b="0" i="0" kern="1200" dirty="0">
                <a:solidFill>
                  <a:schemeClr val="tx1"/>
                </a:solidFill>
                <a:effectLst/>
                <a:latin typeface="+mn-lt"/>
                <a:ea typeface="+mn-ea"/>
                <a:cs typeface="+mn-cs"/>
              </a:rPr>
              <a:t>12 </a:t>
            </a:r>
            <a:r>
              <a:rPr lang="zh-TW" altLang="en-US" sz="1200" b="0" i="0" kern="1200" dirty="0">
                <a:solidFill>
                  <a:schemeClr val="tx1"/>
                </a:solidFill>
                <a:effectLst/>
                <a:latin typeface="+mn-lt"/>
                <a:ea typeface="+mn-ea"/>
                <a:cs typeface="+mn-cs"/>
              </a:rPr>
              <a:t>顯示懸臂梁是使用五個空心方形截面箱形梁建造的，這些樑的長度是該問題的設計參數。這個問題還有一個限制。採用具有 </a:t>
            </a:r>
            <a:r>
              <a:rPr lang="en-US" altLang="zh-TW" sz="1200" b="0" i="0" kern="1200" dirty="0">
                <a:solidFill>
                  <a:schemeClr val="tx1"/>
                </a:solidFill>
                <a:effectLst/>
                <a:latin typeface="+mn-lt"/>
                <a:ea typeface="+mn-ea"/>
                <a:cs typeface="+mn-cs"/>
              </a:rPr>
              <a:t>20 </a:t>
            </a:r>
            <a:r>
              <a:rPr lang="zh-TW" altLang="en-US" sz="1200" b="0" i="0" kern="1200" dirty="0">
                <a:solidFill>
                  <a:schemeClr val="tx1"/>
                </a:solidFill>
                <a:effectLst/>
                <a:latin typeface="+mn-lt"/>
                <a:ea typeface="+mn-ea"/>
                <a:cs typeface="+mn-cs"/>
              </a:rPr>
              <a:t>個搜索代理和最多 </a:t>
            </a:r>
            <a:r>
              <a:rPr lang="en-US" altLang="zh-TW" sz="1200" b="0" i="0" kern="1200" dirty="0">
                <a:solidFill>
                  <a:schemeClr val="tx1"/>
                </a:solidFill>
                <a:effectLst/>
                <a:latin typeface="+mn-lt"/>
                <a:ea typeface="+mn-ea"/>
                <a:cs typeface="+mn-cs"/>
              </a:rPr>
              <a:t>650 </a:t>
            </a:r>
            <a:r>
              <a:rPr lang="zh-TW" altLang="en-US" sz="1200" b="0" i="0" kern="1200" dirty="0">
                <a:solidFill>
                  <a:schemeClr val="tx1"/>
                </a:solidFill>
                <a:effectLst/>
                <a:latin typeface="+mn-lt"/>
                <a:ea typeface="+mn-ea"/>
                <a:cs typeface="+mn-cs"/>
              </a:rPr>
              <a:t>次迭代的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算法來確定該問題的最優值。</a:t>
            </a:r>
            <a:br>
              <a:rPr lang="zh-TW" altLang="en-US" dirty="0"/>
            </a:br>
            <a:r>
              <a:rPr lang="zh-TW" altLang="en-US" sz="1200" b="0" i="0" kern="1200" dirty="0">
                <a:solidFill>
                  <a:schemeClr val="tx1"/>
                </a:solidFill>
                <a:effectLst/>
                <a:latin typeface="+mn-lt"/>
                <a:ea typeface="+mn-ea"/>
                <a:cs typeface="+mn-cs"/>
              </a:rPr>
              <a:t>將結果顯示並與 </a:t>
            </a:r>
            <a:r>
              <a:rPr lang="en-US" altLang="zh-TW" sz="1200" b="0" i="0" kern="1200" dirty="0">
                <a:solidFill>
                  <a:schemeClr val="tx1"/>
                </a:solidFill>
                <a:effectLst/>
                <a:latin typeface="+mn-lt"/>
                <a:ea typeface="+mn-ea"/>
                <a:cs typeface="+mn-cs"/>
              </a:rPr>
              <a:t>ALO</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MMA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GCA_I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GCA-II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CS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SOS </a:t>
            </a:r>
            <a:r>
              <a:rPr lang="zh-TW" altLang="en-US" sz="1200" b="0" i="0" kern="1200" dirty="0">
                <a:solidFill>
                  <a:schemeClr val="tx1"/>
                </a:solidFill>
                <a:effectLst/>
                <a:latin typeface="+mn-lt"/>
                <a:ea typeface="+mn-ea"/>
                <a:cs typeface="+mn-cs"/>
              </a:rPr>
              <a:t>進行比較，以便在表 </a:t>
            </a:r>
            <a:r>
              <a:rPr lang="en-US" altLang="zh-TW" sz="1200" b="0" i="0" kern="1200" dirty="0">
                <a:solidFill>
                  <a:schemeClr val="tx1"/>
                </a:solidFill>
                <a:effectLst/>
                <a:latin typeface="+mn-lt"/>
                <a:ea typeface="+mn-ea"/>
                <a:cs typeface="+mn-cs"/>
              </a:rPr>
              <a:t>9 </a:t>
            </a:r>
            <a:r>
              <a:rPr lang="zh-TW" altLang="en-US" sz="1200" b="0" i="0" kern="1200" dirty="0">
                <a:solidFill>
                  <a:schemeClr val="tx1"/>
                </a:solidFill>
                <a:effectLst/>
                <a:latin typeface="+mn-lt"/>
                <a:ea typeface="+mn-ea"/>
                <a:cs typeface="+mn-cs"/>
              </a:rPr>
              <a:t>中進行驗證。</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33</a:t>
            </a:fld>
            <a:endParaRPr lang="zh-TW" altLang="en-US"/>
          </a:p>
        </p:txBody>
      </p:sp>
    </p:spTree>
    <p:extLst>
      <p:ext uri="{BB962C8B-B14F-4D97-AF65-F5344CB8AC3E}">
        <p14:creationId xmlns:p14="http://schemas.microsoft.com/office/powerpoint/2010/main" val="3147067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表 </a:t>
            </a:r>
            <a:r>
              <a:rPr lang="en-US" altLang="zh-TW" sz="1200" b="0" i="0" kern="1200" dirty="0">
                <a:solidFill>
                  <a:schemeClr val="tx1"/>
                </a:solidFill>
                <a:effectLst/>
                <a:latin typeface="+mn-lt"/>
                <a:ea typeface="+mn-ea"/>
                <a:cs typeface="+mn-cs"/>
              </a:rPr>
              <a:t>9 </a:t>
            </a:r>
            <a:r>
              <a:rPr lang="zh-TW" altLang="en-US" sz="1200" b="0" i="0" kern="1200" dirty="0">
                <a:solidFill>
                  <a:schemeClr val="tx1"/>
                </a:solidFill>
                <a:effectLst/>
                <a:latin typeface="+mn-lt"/>
                <a:ea typeface="+mn-ea"/>
                <a:cs typeface="+mn-cs"/>
              </a:rPr>
              <a:t>中的結果表明，</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找到了第二好的最佳權重。 但是，該算法提供了最少數量的最大函數評估。</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ALO</a:t>
            </a:r>
            <a:r>
              <a:rPr lang="zh-TW" altLang="en-US" sz="1200" b="0" i="0" kern="1200" dirty="0">
                <a:solidFill>
                  <a:schemeClr val="tx1"/>
                </a:solidFill>
                <a:effectLst/>
                <a:latin typeface="+mn-lt"/>
                <a:ea typeface="+mn-ea"/>
                <a:cs typeface="+mn-cs"/>
              </a:rPr>
              <a:t>   蟻獅優化器</a:t>
            </a:r>
            <a:endParaRPr lang="en-US" altLang="zh-TW" sz="1200" b="0" i="0" kern="1200" dirty="0">
              <a:solidFill>
                <a:schemeClr val="tx1"/>
              </a:solidFill>
              <a:effectLst/>
              <a:latin typeface="+mn-lt"/>
              <a:ea typeface="+mn-ea"/>
              <a:cs typeface="+mn-cs"/>
            </a:endParaRPr>
          </a:p>
          <a:p>
            <a:r>
              <a:rPr lang="en-US" altLang="zh-TW" dirty="0"/>
              <a:t>MMA</a:t>
            </a:r>
            <a:r>
              <a:rPr lang="zh-TW" altLang="en-US" dirty="0"/>
              <a:t> 使用新的局部近似方法進行結構優化</a:t>
            </a:r>
            <a:endParaRPr lang="en-US" altLang="zh-TW" dirty="0"/>
          </a:p>
          <a:p>
            <a:r>
              <a:rPr lang="en-US" altLang="zh-TW" dirty="0"/>
              <a:t>GCA_I</a:t>
            </a:r>
            <a:r>
              <a:rPr lang="zh-TW" altLang="en-US" dirty="0"/>
              <a:t>使用新的局部近似方法進行結構優化</a:t>
            </a:r>
            <a:endParaRPr lang="en-US" altLang="zh-TW" dirty="0"/>
          </a:p>
          <a:p>
            <a:r>
              <a:rPr lang="en-US" altLang="zh-TW" dirty="0"/>
              <a:t>GCA_II</a:t>
            </a:r>
            <a:r>
              <a:rPr lang="zh-TW" altLang="en-US" dirty="0"/>
              <a:t>使用新的局部近似方法進行結構優化</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CS Cuckoo search algorithm </a:t>
            </a:r>
            <a:r>
              <a:rPr lang="zh-TW" altLang="en-US" sz="1200" b="1" i="0" kern="1200" dirty="0">
                <a:solidFill>
                  <a:schemeClr val="tx1"/>
                </a:solidFill>
                <a:effectLst/>
                <a:latin typeface="+mn-lt"/>
                <a:ea typeface="+mn-ea"/>
                <a:cs typeface="+mn-cs"/>
              </a:rPr>
              <a:t>布穀鳥搜尋演算法</a:t>
            </a:r>
            <a:endParaRPr lang="zh-TW" altLang="en-US" dirty="0"/>
          </a:p>
          <a:p>
            <a:r>
              <a:rPr lang="en-US" altLang="zh-TW" dirty="0"/>
              <a:t>SOS</a:t>
            </a:r>
            <a:r>
              <a:rPr lang="zh-TW" altLang="en-US" dirty="0"/>
              <a:t> </a:t>
            </a:r>
            <a:r>
              <a:rPr lang="en-US" altLang="zh-TW" dirty="0"/>
              <a:t>Symbiotic organisms search</a:t>
            </a:r>
            <a:r>
              <a:rPr lang="zh-TW" altLang="en-US" dirty="0"/>
              <a:t>  共生生物搜尋演算法</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34</a:t>
            </a:fld>
            <a:endParaRPr lang="zh-TW" altLang="en-US"/>
          </a:p>
        </p:txBody>
      </p:sp>
    </p:spTree>
    <p:extLst>
      <p:ext uri="{BB962C8B-B14F-4D97-AF65-F5344CB8AC3E}">
        <p14:creationId xmlns:p14="http://schemas.microsoft.com/office/powerpoint/2010/main" val="2767099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a:t>
            </a:r>
            <a:r>
              <a:rPr lang="zh-TW" altLang="en-US" dirty="0"/>
              <a:t> </a:t>
            </a:r>
            <a:r>
              <a:rPr lang="en-US" altLang="zh-TW" dirty="0"/>
              <a:t>=</a:t>
            </a:r>
            <a:r>
              <a:rPr lang="zh-TW" altLang="zh-TW" sz="1200" b="0" i="0" kern="1200" dirty="0">
                <a:solidFill>
                  <a:schemeClr val="tx1"/>
                </a:solidFill>
                <a:effectLst/>
                <a:latin typeface="+mn-lt"/>
                <a:ea typeface="+mn-ea"/>
                <a:cs typeface="+mn-cs"/>
              </a:rPr>
              <a:t>楊氏模量</a:t>
            </a:r>
            <a:endParaRPr lang="en-US" altLang="zh-TW" dirty="0"/>
          </a:p>
          <a:p>
            <a:r>
              <a:rPr lang="en-US" altLang="zh-TW" dirty="0"/>
              <a:t>P</a:t>
            </a:r>
            <a:r>
              <a:rPr lang="zh-TW" altLang="en-US" dirty="0"/>
              <a:t> </a:t>
            </a:r>
            <a:r>
              <a:rPr lang="en-US" altLang="zh-TW" dirty="0"/>
              <a:t>= </a:t>
            </a:r>
            <a:r>
              <a:rPr lang="zh-TW" altLang="en-US" dirty="0"/>
              <a:t>密度</a:t>
            </a:r>
            <a:endParaRPr lang="en-US" altLang="zh-TW" dirty="0"/>
          </a:p>
          <a:p>
            <a:endParaRPr lang="en-US" altLang="zh-TW" dirty="0"/>
          </a:p>
          <a:p>
            <a:r>
              <a:rPr lang="zh-TW" altLang="en-US" sz="1200" b="0" i="0" kern="1200" dirty="0">
                <a:solidFill>
                  <a:schemeClr val="tx1"/>
                </a:solidFill>
                <a:effectLst/>
                <a:latin typeface="+mn-lt"/>
                <a:ea typeface="+mn-ea"/>
                <a:cs typeface="+mn-cs"/>
              </a:rPr>
              <a:t>在這個問題中，目標是最小化具有 </a:t>
            </a:r>
            <a:r>
              <a:rPr lang="en-US" altLang="zh-TW" sz="1200" b="0" i="0" kern="1200" dirty="0">
                <a:solidFill>
                  <a:schemeClr val="tx1"/>
                </a:solidFill>
                <a:effectLst/>
                <a:latin typeface="+mn-lt"/>
                <a:ea typeface="+mn-ea"/>
                <a:cs typeface="+mn-cs"/>
              </a:rPr>
              <a:t>52 </a:t>
            </a:r>
            <a:r>
              <a:rPr lang="zh-TW" altLang="en-US" sz="1200" b="0" i="0" kern="1200" dirty="0">
                <a:solidFill>
                  <a:schemeClr val="tx1"/>
                </a:solidFill>
                <a:effectLst/>
                <a:latin typeface="+mn-lt"/>
                <a:ea typeface="+mn-ea"/>
                <a:cs typeface="+mn-cs"/>
              </a:rPr>
              <a:t>條桿和 </a:t>
            </a:r>
            <a:r>
              <a:rPr lang="en-US" altLang="zh-TW" sz="1200" b="0" i="0" kern="1200" dirty="0">
                <a:solidFill>
                  <a:schemeClr val="tx1"/>
                </a:solidFill>
                <a:effectLst/>
                <a:latin typeface="+mn-lt"/>
                <a:ea typeface="+mn-ea"/>
                <a:cs typeface="+mn-cs"/>
              </a:rPr>
              <a:t>20 </a:t>
            </a:r>
            <a:r>
              <a:rPr lang="zh-TW" altLang="en-US" sz="1200" b="0" i="0" kern="1200" dirty="0">
                <a:solidFill>
                  <a:schemeClr val="tx1"/>
                </a:solidFill>
                <a:effectLst/>
                <a:latin typeface="+mn-lt"/>
                <a:ea typeface="+mn-ea"/>
                <a:cs typeface="+mn-cs"/>
              </a:rPr>
              <a:t>個節點的桁架的重量。 如圖 </a:t>
            </a:r>
            <a:r>
              <a:rPr lang="en-US" altLang="zh-TW" sz="1200" b="0" i="0" kern="1200" dirty="0">
                <a:solidFill>
                  <a:schemeClr val="tx1"/>
                </a:solidFill>
                <a:effectLst/>
                <a:latin typeface="+mn-lt"/>
                <a:ea typeface="+mn-ea"/>
                <a:cs typeface="+mn-cs"/>
              </a:rPr>
              <a:t>13 </a:t>
            </a:r>
            <a:r>
              <a:rPr lang="zh-TW" altLang="en-US" sz="1200" b="0" i="0" kern="1200" dirty="0">
                <a:solidFill>
                  <a:schemeClr val="tx1"/>
                </a:solidFill>
                <a:effectLst/>
                <a:latin typeface="+mn-lt"/>
                <a:ea typeface="+mn-ea"/>
                <a:cs typeface="+mn-cs"/>
              </a:rPr>
              <a:t>所示，其中四個節點是固定的，條形圖分為 </a:t>
            </a:r>
            <a:r>
              <a:rPr lang="en-US" altLang="zh-TW" sz="1200" b="0" i="0" kern="1200" dirty="0">
                <a:solidFill>
                  <a:schemeClr val="tx1"/>
                </a:solidFill>
                <a:effectLst/>
                <a:latin typeface="+mn-lt"/>
                <a:ea typeface="+mn-ea"/>
                <a:cs typeface="+mn-cs"/>
              </a:rPr>
              <a:t>12 </a:t>
            </a:r>
            <a:r>
              <a:rPr lang="zh-TW" altLang="en-US" sz="1200" b="0" i="0" kern="1200" dirty="0">
                <a:solidFill>
                  <a:schemeClr val="tx1"/>
                </a:solidFill>
                <a:effectLst/>
                <a:latin typeface="+mn-lt"/>
                <a:ea typeface="+mn-ea"/>
                <a:cs typeface="+mn-cs"/>
              </a:rPr>
              <a:t>組，如下所示，這是針對該問題需要優化的主要參數：</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這是一個離散問題，其中 </a:t>
            </a:r>
            <a:r>
              <a:rPr lang="en-US" altLang="zh-TW" sz="1200" b="0" i="0" kern="1200" dirty="0">
                <a:solidFill>
                  <a:schemeClr val="tx1"/>
                </a:solidFill>
                <a:effectLst/>
                <a:latin typeface="+mn-lt"/>
                <a:ea typeface="+mn-ea"/>
                <a:cs typeface="+mn-cs"/>
              </a:rPr>
              <a:t>12 </a:t>
            </a:r>
            <a:r>
              <a:rPr lang="zh-TW" altLang="en-US" sz="1200" b="0" i="0" kern="1200" dirty="0">
                <a:solidFill>
                  <a:schemeClr val="tx1"/>
                </a:solidFill>
                <a:effectLst/>
                <a:latin typeface="+mn-lt"/>
                <a:ea typeface="+mn-ea"/>
                <a:cs typeface="+mn-cs"/>
              </a:rPr>
              <a:t>個參數的值應從表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中可用的 </a:t>
            </a:r>
            <a:r>
              <a:rPr lang="en-US" altLang="zh-TW" sz="1200" b="0" i="0" kern="1200" dirty="0">
                <a:solidFill>
                  <a:schemeClr val="tx1"/>
                </a:solidFill>
                <a:effectLst/>
                <a:latin typeface="+mn-lt"/>
                <a:ea typeface="+mn-ea"/>
                <a:cs typeface="+mn-cs"/>
              </a:rPr>
              <a:t>64 </a:t>
            </a:r>
            <a:r>
              <a:rPr lang="zh-TW" altLang="en-US" sz="1200" b="0" i="0" kern="1200" dirty="0">
                <a:solidFill>
                  <a:schemeClr val="tx1"/>
                </a:solidFill>
                <a:effectLst/>
                <a:latin typeface="+mn-lt"/>
                <a:ea typeface="+mn-ea"/>
                <a:cs typeface="+mn-cs"/>
              </a:rPr>
              <a:t>個值中選擇。為了使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離散，我們只需將搜索代理四捨五入到最接近的整數。 使用 </a:t>
            </a:r>
            <a:r>
              <a:rPr lang="en-US" altLang="zh-TW" sz="1200" b="0" i="0" kern="1200" dirty="0">
                <a:solidFill>
                  <a:schemeClr val="tx1"/>
                </a:solidFill>
                <a:effectLst/>
                <a:latin typeface="+mn-lt"/>
                <a:ea typeface="+mn-ea"/>
                <a:cs typeface="+mn-cs"/>
              </a:rPr>
              <a:t>30 </a:t>
            </a:r>
            <a:r>
              <a:rPr lang="zh-TW" altLang="en-US" sz="1200" b="0" i="0" kern="1200" dirty="0">
                <a:solidFill>
                  <a:schemeClr val="tx1"/>
                </a:solidFill>
                <a:effectLst/>
                <a:latin typeface="+mn-lt"/>
                <a:ea typeface="+mn-ea"/>
                <a:cs typeface="+mn-cs"/>
              </a:rPr>
              <a:t>個搜索代理和 </a:t>
            </a:r>
            <a:r>
              <a:rPr lang="en-US" altLang="zh-TW" sz="1200" b="0" i="0" kern="1200" dirty="0">
                <a:solidFill>
                  <a:schemeClr val="tx1"/>
                </a:solidFill>
                <a:effectLst/>
                <a:latin typeface="+mn-lt"/>
                <a:ea typeface="+mn-ea"/>
                <a:cs typeface="+mn-cs"/>
              </a:rPr>
              <a:t>500 </a:t>
            </a:r>
            <a:r>
              <a:rPr lang="zh-TW" altLang="en-US" sz="1200" b="0" i="0" kern="1200" dirty="0">
                <a:solidFill>
                  <a:schemeClr val="tx1"/>
                </a:solidFill>
                <a:effectLst/>
                <a:latin typeface="+mn-lt"/>
                <a:ea typeface="+mn-ea"/>
                <a:cs typeface="+mn-cs"/>
              </a:rPr>
              <a:t>次迭代解決了這個問題，結果如表 </a:t>
            </a:r>
            <a:r>
              <a:rPr lang="en-US" altLang="zh-TW" sz="1200" b="0" i="0" kern="1200" dirty="0">
                <a:solidFill>
                  <a:schemeClr val="tx1"/>
                </a:solidFill>
                <a:effectLst/>
                <a:latin typeface="+mn-lt"/>
                <a:ea typeface="+mn-ea"/>
                <a:cs typeface="+mn-cs"/>
              </a:rPr>
              <a:t>11 </a:t>
            </a:r>
            <a:r>
              <a:rPr lang="zh-TW" altLang="en-US" sz="1200" b="0" i="0" kern="1200" dirty="0">
                <a:solidFill>
                  <a:schemeClr val="tx1"/>
                </a:solidFill>
                <a:effectLst/>
                <a:latin typeface="+mn-lt"/>
                <a:ea typeface="+mn-ea"/>
                <a:cs typeface="+mn-cs"/>
              </a:rPr>
              <a:t>所示。</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檢查該表的結果，很明顯，</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以最少的函數評估次數找到了該問題的最佳最優值。 這突出了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在解決具有更多變量的實際問題方面的性能。</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35</a:t>
            </a:fld>
            <a:endParaRPr lang="zh-TW" altLang="en-US"/>
          </a:p>
        </p:txBody>
      </p:sp>
    </p:spTree>
    <p:extLst>
      <p:ext uri="{BB962C8B-B14F-4D97-AF65-F5344CB8AC3E}">
        <p14:creationId xmlns:p14="http://schemas.microsoft.com/office/powerpoint/2010/main" val="2230080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36</a:t>
            </a:fld>
            <a:endParaRPr lang="zh-TW" altLang="en-US"/>
          </a:p>
        </p:txBody>
      </p:sp>
    </p:spTree>
    <p:extLst>
      <p:ext uri="{BB962C8B-B14F-4D97-AF65-F5344CB8AC3E}">
        <p14:creationId xmlns:p14="http://schemas.microsoft.com/office/powerpoint/2010/main" val="820226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檢查該表的結果，很明顯，</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以最少的函數評估次數找到了該問題的最佳最優值。 這突出了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在解決具有更多變量的實際問題方面的性能。</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PSO</a:t>
            </a:r>
            <a:r>
              <a:rPr lang="zh-TW" altLang="en-US" sz="1200" b="0" i="0" kern="1200" dirty="0">
                <a:solidFill>
                  <a:schemeClr val="tx1"/>
                </a:solidFill>
                <a:effectLst/>
                <a:latin typeface="+mn-lt"/>
                <a:ea typeface="+mn-ea"/>
                <a:cs typeface="+mn-cs"/>
              </a:rPr>
              <a:t>  粒子群</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PSOPC</a:t>
            </a:r>
            <a:r>
              <a:rPr lang="zh-TW" altLang="en-US" sz="1200" b="0" i="0" kern="1200" dirty="0">
                <a:solidFill>
                  <a:schemeClr val="tx1"/>
                </a:solidFill>
                <a:effectLst/>
                <a:latin typeface="+mn-lt"/>
                <a:ea typeface="+mn-ea"/>
                <a:cs typeface="+mn-cs"/>
              </a:rPr>
              <a:t>  具有被動聚集的粒子群優化器</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HPSO</a:t>
            </a:r>
            <a:r>
              <a:rPr lang="zh-TW" altLang="en-US" sz="1200" b="0" i="0" kern="1200" dirty="0">
                <a:solidFill>
                  <a:schemeClr val="tx1"/>
                </a:solidFill>
                <a:effectLst/>
                <a:latin typeface="+mn-lt"/>
                <a:ea typeface="+mn-ea"/>
                <a:cs typeface="+mn-cs"/>
              </a:rPr>
              <a:t>    啟發式粒子群優化器</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DHPSACO</a:t>
            </a:r>
            <a:r>
              <a:rPr lang="zh-TW" altLang="en-US" sz="1200" b="0" i="0" kern="1200" dirty="0">
                <a:solidFill>
                  <a:schemeClr val="tx1"/>
                </a:solidFill>
                <a:effectLst/>
                <a:latin typeface="+mn-lt"/>
                <a:ea typeface="+mn-ea"/>
                <a:cs typeface="+mn-cs"/>
              </a:rPr>
              <a:t> 粒子群蟻群優化</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MBA</a:t>
            </a:r>
            <a:r>
              <a:rPr lang="zh-TW" altLang="en-US" sz="1200" b="1" i="0" kern="1200" dirty="0">
                <a:solidFill>
                  <a:schemeClr val="tx1"/>
                </a:solidFill>
                <a:effectLst/>
                <a:latin typeface="+mn-lt"/>
                <a:ea typeface="+mn-ea"/>
                <a:cs typeface="+mn-cs"/>
              </a:rPr>
              <a:t> </a:t>
            </a:r>
            <a:r>
              <a:rPr lang="en-US" altLang="zh-TW" sz="1200" b="1" i="0" kern="1200" dirty="0">
                <a:solidFill>
                  <a:schemeClr val="tx1"/>
                </a:solidFill>
                <a:effectLst/>
                <a:latin typeface="+mn-lt"/>
                <a:ea typeface="+mn-ea"/>
                <a:cs typeface="+mn-cs"/>
              </a:rPr>
              <a:t>Mine blast algorithm</a:t>
            </a:r>
            <a:r>
              <a:rPr lang="zh-TW" altLang="en-US" sz="1200" b="1" i="0" kern="1200" dirty="0">
                <a:solidFill>
                  <a:schemeClr val="tx1"/>
                </a:solidFill>
                <a:effectLst/>
                <a:latin typeface="+mn-lt"/>
                <a:ea typeface="+mn-ea"/>
                <a:cs typeface="+mn-cs"/>
              </a:rPr>
              <a:t>  礦井爆破算法</a:t>
            </a:r>
            <a:endParaRPr lang="en-US" altLang="zh-TW"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SOS</a:t>
            </a:r>
            <a:r>
              <a:rPr lang="zh-TW" altLang="en-US" dirty="0"/>
              <a:t> </a:t>
            </a:r>
            <a:r>
              <a:rPr lang="en-US" altLang="zh-TW" dirty="0"/>
              <a:t>Symbiotic organisms search</a:t>
            </a:r>
            <a:r>
              <a:rPr lang="zh-TW" altLang="en-US" dirty="0"/>
              <a:t>  共生生物搜尋演算法</a:t>
            </a:r>
          </a:p>
          <a:p>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37</a:t>
            </a:fld>
            <a:endParaRPr lang="zh-TW" altLang="en-US"/>
          </a:p>
        </p:txBody>
      </p:sp>
    </p:spTree>
    <p:extLst>
      <p:ext uri="{BB962C8B-B14F-4D97-AF65-F5344CB8AC3E}">
        <p14:creationId xmlns:p14="http://schemas.microsoft.com/office/powerpoint/2010/main" val="2704461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這項工作提出了一種優化算法，稱為蚱蜢優化算法（</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在解決一系列當前或新的優化問題時，</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有可能顯著優於當前的幾種算法。</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能夠解決未知搜索空間的實際問題。</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對於未來的工作，可以開發該算法的二進制和多目標版本來解決離散和多目標問題</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只能解決具有連續變量的單目標問題。對於未來的工作，可以開發該算法的二進制和多目標版本來解決離散和多目標問題。</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舒適區參數是</a:t>
            </a:r>
            <a:r>
              <a:rPr lang="en-US" altLang="zh-TW" sz="1200" b="0" i="0" kern="1200" dirty="0">
                <a:solidFill>
                  <a:schemeClr val="tx1"/>
                </a:solidFill>
                <a:effectLst/>
                <a:latin typeface="+mn-lt"/>
                <a:ea typeface="+mn-ea"/>
                <a:cs typeface="+mn-cs"/>
              </a:rPr>
              <a:t>GOA</a:t>
            </a:r>
            <a:r>
              <a:rPr lang="zh-TW" altLang="en-US" sz="1200" b="0" i="0" kern="1200" dirty="0">
                <a:solidFill>
                  <a:schemeClr val="tx1"/>
                </a:solidFill>
                <a:effectLst/>
                <a:latin typeface="+mn-lt"/>
                <a:ea typeface="+mn-ea"/>
                <a:cs typeface="+mn-cs"/>
              </a:rPr>
              <a:t>中的一個重要係數，因此值得研究不同舒適區函數對算法性能的影響，解決不同領域的優化問題也可能是有價值的貢獻。 調整 </a:t>
            </a:r>
            <a:r>
              <a:rPr lang="en-US" altLang="zh-TW" sz="1200" b="0" i="0" kern="1200" dirty="0">
                <a:solidFill>
                  <a:schemeClr val="tx1"/>
                </a:solidFill>
                <a:effectLst/>
                <a:latin typeface="+mn-lt"/>
                <a:ea typeface="+mn-ea"/>
                <a:cs typeface="+mn-cs"/>
              </a:rPr>
              <a:t>GOA </a:t>
            </a:r>
            <a:r>
              <a:rPr lang="zh-TW" altLang="en-US" sz="1200" b="0" i="0" kern="1200" dirty="0">
                <a:solidFill>
                  <a:schemeClr val="tx1"/>
                </a:solidFill>
                <a:effectLst/>
                <a:latin typeface="+mn-lt"/>
                <a:ea typeface="+mn-ea"/>
                <a:cs typeface="+mn-cs"/>
              </a:rPr>
              <a:t>的主要控制參數也可能是有益的。</a:t>
            </a:r>
            <a:endParaRPr lang="zh-TW" altLang="en-US"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38</a:t>
            </a:fld>
            <a:endParaRPr lang="zh-TW" altLang="en-US"/>
          </a:p>
        </p:txBody>
      </p:sp>
    </p:spTree>
    <p:extLst>
      <p:ext uri="{BB962C8B-B14F-4D97-AF65-F5344CB8AC3E}">
        <p14:creationId xmlns:p14="http://schemas.microsoft.com/office/powerpoint/2010/main" val="2534781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39</a:t>
            </a:fld>
            <a:endParaRPr lang="zh-TW" altLang="en-US"/>
          </a:p>
        </p:txBody>
      </p:sp>
    </p:spTree>
    <p:extLst>
      <p:ext uri="{BB962C8B-B14F-4D97-AF65-F5344CB8AC3E}">
        <p14:creationId xmlns:p14="http://schemas.microsoft.com/office/powerpoint/2010/main" val="353525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a:t>
            </a:fld>
            <a:endParaRPr lang="zh-TW" altLang="en-US"/>
          </a:p>
        </p:txBody>
      </p:sp>
    </p:spTree>
    <p:extLst>
      <p:ext uri="{BB962C8B-B14F-4D97-AF65-F5344CB8AC3E}">
        <p14:creationId xmlns:p14="http://schemas.microsoft.com/office/powerpoint/2010/main" val="285063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40</a:t>
            </a:fld>
            <a:endParaRPr lang="zh-TW" altLang="en-US"/>
          </a:p>
        </p:txBody>
      </p:sp>
    </p:spTree>
    <p:extLst>
      <p:ext uri="{BB962C8B-B14F-4D97-AF65-F5344CB8AC3E}">
        <p14:creationId xmlns:p14="http://schemas.microsoft.com/office/powerpoint/2010/main" val="1279723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41</a:t>
            </a:fld>
            <a:endParaRPr lang="zh-TW" altLang="en-US"/>
          </a:p>
        </p:txBody>
      </p:sp>
    </p:spTree>
    <p:extLst>
      <p:ext uri="{BB962C8B-B14F-4D97-AF65-F5344CB8AC3E}">
        <p14:creationId xmlns:p14="http://schemas.microsoft.com/office/powerpoint/2010/main" val="2984494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42</a:t>
            </a:fld>
            <a:endParaRPr lang="zh-TW" altLang="en-US"/>
          </a:p>
        </p:txBody>
      </p:sp>
    </p:spTree>
    <p:extLst>
      <p:ext uri="{BB962C8B-B14F-4D97-AF65-F5344CB8AC3E}">
        <p14:creationId xmlns:p14="http://schemas.microsoft.com/office/powerpoint/2010/main" val="2829756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43</a:t>
            </a:fld>
            <a:endParaRPr lang="zh-TW" altLang="en-US"/>
          </a:p>
        </p:txBody>
      </p:sp>
    </p:spTree>
    <p:extLst>
      <p:ext uri="{BB962C8B-B14F-4D97-AF65-F5344CB8AC3E}">
        <p14:creationId xmlns:p14="http://schemas.microsoft.com/office/powerpoint/2010/main" val="158574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44</a:t>
            </a:fld>
            <a:endParaRPr lang="zh-TW" altLang="en-US"/>
          </a:p>
        </p:txBody>
      </p:sp>
    </p:spTree>
    <p:extLst>
      <p:ext uri="{BB962C8B-B14F-4D97-AF65-F5344CB8AC3E}">
        <p14:creationId xmlns:p14="http://schemas.microsoft.com/office/powerpoint/2010/main" val="1791922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45</a:t>
            </a:fld>
            <a:endParaRPr lang="zh-TW" altLang="en-US"/>
          </a:p>
        </p:txBody>
      </p:sp>
    </p:spTree>
    <p:extLst>
      <p:ext uri="{BB962C8B-B14F-4D97-AF65-F5344CB8AC3E}">
        <p14:creationId xmlns:p14="http://schemas.microsoft.com/office/powerpoint/2010/main" val="4151974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46</a:t>
            </a:fld>
            <a:endParaRPr lang="zh-TW" altLang="en-US"/>
          </a:p>
        </p:txBody>
      </p:sp>
    </p:spTree>
    <p:extLst>
      <p:ext uri="{BB962C8B-B14F-4D97-AF65-F5344CB8AC3E}">
        <p14:creationId xmlns:p14="http://schemas.microsoft.com/office/powerpoint/2010/main" val="31379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其中 </a:t>
            </a:r>
            <a:r>
              <a:rPr lang="en-US" altLang="zh-TW" dirty="0" err="1"/>
              <a:t>dij</a:t>
            </a:r>
            <a:r>
              <a:rPr lang="en-US" altLang="zh-TW" dirty="0"/>
              <a:t> </a:t>
            </a:r>
            <a:r>
              <a:rPr lang="zh-TW" altLang="en-US" dirty="0"/>
              <a:t>是第 </a:t>
            </a:r>
            <a:r>
              <a:rPr lang="en-US" altLang="zh-TW" dirty="0" err="1"/>
              <a:t>i</a:t>
            </a:r>
            <a:r>
              <a:rPr lang="en-US" altLang="zh-TW" dirty="0"/>
              <a:t> </a:t>
            </a:r>
            <a:r>
              <a:rPr lang="zh-TW" altLang="en-US" dirty="0"/>
              <a:t>個和第 </a:t>
            </a:r>
            <a:r>
              <a:rPr lang="en-US" altLang="zh-TW" dirty="0"/>
              <a:t>j </a:t>
            </a:r>
            <a:r>
              <a:rPr lang="zh-TW" altLang="en-US" dirty="0"/>
              <a:t>個蚱蜢之間的距離，計算公式為 </a:t>
            </a:r>
            <a:r>
              <a:rPr lang="en-US" altLang="zh-TW" dirty="0" err="1"/>
              <a:t>dij</a:t>
            </a:r>
            <a:r>
              <a:rPr lang="en-US" altLang="zh-TW" dirty="0"/>
              <a:t> = |</a:t>
            </a:r>
            <a:r>
              <a:rPr lang="en-US" altLang="zh-TW" dirty="0" err="1"/>
              <a:t>xj</a:t>
            </a:r>
            <a:r>
              <a:rPr lang="en-US" altLang="zh-TW" dirty="0"/>
              <a:t> - xi|</a:t>
            </a:r>
            <a:r>
              <a:rPr lang="zh-TW" altLang="en-US" dirty="0"/>
              <a:t>，</a:t>
            </a:r>
            <a:r>
              <a:rPr lang="en-US" altLang="zh-TW" dirty="0"/>
              <a:t>s </a:t>
            </a:r>
            <a:r>
              <a:rPr lang="zh-TW" altLang="en-US" dirty="0"/>
              <a:t>是定義社會力量強度的函數，如 </a:t>
            </a:r>
            <a:r>
              <a:rPr lang="en-US" altLang="zh-TW" dirty="0" err="1"/>
              <a:t>Eg</a:t>
            </a:r>
            <a:r>
              <a:rPr lang="en-US" altLang="zh-TW" dirty="0"/>
              <a:t> </a:t>
            </a:r>
            <a:r>
              <a:rPr lang="zh-TW" altLang="en-US" dirty="0"/>
              <a:t>所示。 </a:t>
            </a:r>
            <a:r>
              <a:rPr lang="en-US" altLang="zh-TW" dirty="0"/>
              <a:t>(2.3), </a:t>
            </a:r>
            <a:r>
              <a:rPr lang="zh-TW" altLang="en-US" dirty="0"/>
              <a:t>是從第 </a:t>
            </a:r>
            <a:r>
              <a:rPr lang="en-US" altLang="zh-TW" dirty="0" err="1"/>
              <a:t>i</a:t>
            </a:r>
            <a:r>
              <a:rPr lang="en-US" altLang="zh-TW" dirty="0"/>
              <a:t> </a:t>
            </a:r>
            <a:r>
              <a:rPr lang="zh-TW" altLang="en-US" dirty="0"/>
              <a:t>個螞蚱到第 </a:t>
            </a:r>
            <a:r>
              <a:rPr lang="en-US" altLang="zh-TW" dirty="0"/>
              <a:t>j </a:t>
            </a:r>
            <a:r>
              <a:rPr lang="zh-TW" altLang="en-US" dirty="0"/>
              <a:t>個螞蚱的單位向量。</a:t>
            </a:r>
            <a:endParaRPr lang="en-US" altLang="zh-TW" dirty="0"/>
          </a:p>
          <a:p>
            <a:endParaRPr lang="en-US" altLang="zh-TW" dirty="0"/>
          </a:p>
          <a:p>
            <a:endParaRPr lang="en-US" altLang="zh-TW" dirty="0"/>
          </a:p>
          <a:p>
            <a:r>
              <a:rPr lang="zh-TW" altLang="en-US" dirty="0"/>
              <a:t>其中 </a:t>
            </a:r>
            <a:r>
              <a:rPr lang="en-US" altLang="zh-TW" dirty="0"/>
              <a:t>f </a:t>
            </a:r>
            <a:r>
              <a:rPr lang="zh-TW" altLang="en-US" dirty="0"/>
              <a:t>表示吸引力的強度，</a:t>
            </a:r>
            <a:r>
              <a:rPr lang="en-US" altLang="zh-TW" dirty="0"/>
              <a:t>l </a:t>
            </a:r>
            <a:r>
              <a:rPr lang="zh-TW" altLang="en-US" dirty="0"/>
              <a:t>是吸引力的長度尺度。</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5</a:t>
            </a:fld>
            <a:endParaRPr lang="zh-TW" altLang="en-US"/>
          </a:p>
        </p:txBody>
      </p:sp>
    </p:spTree>
    <p:extLst>
      <p:ext uri="{BB962C8B-B14F-4D97-AF65-F5344CB8AC3E}">
        <p14:creationId xmlns:p14="http://schemas.microsoft.com/office/powerpoint/2010/main" val="292805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a:t>
            </a:r>
            <a:r>
              <a:rPr lang="zh-TW" altLang="en-US" dirty="0"/>
              <a:t>（左）當 </a:t>
            </a:r>
            <a:r>
              <a:rPr lang="en-US" altLang="zh-TW" dirty="0"/>
              <a:t>l=1.5 </a:t>
            </a:r>
            <a:r>
              <a:rPr lang="zh-TW" altLang="en-US" dirty="0"/>
              <a:t>和 </a:t>
            </a:r>
            <a:r>
              <a:rPr lang="en-US" altLang="zh-TW" dirty="0"/>
              <a:t>f=0.5 </a:t>
            </a:r>
            <a:r>
              <a:rPr lang="zh-TW" altLang="en-US" dirty="0"/>
              <a:t>時的函數 </a:t>
            </a:r>
            <a:r>
              <a:rPr lang="en-US" altLang="zh-TW" dirty="0"/>
              <a:t>s</a:t>
            </a:r>
            <a:r>
              <a:rPr lang="zh-TW" altLang="en-US" dirty="0"/>
              <a:t>（右）當 </a:t>
            </a:r>
            <a:r>
              <a:rPr lang="en-US" altLang="zh-TW" dirty="0"/>
              <a:t>x </a:t>
            </a:r>
            <a:r>
              <a:rPr lang="zh-TW" altLang="en-US" dirty="0"/>
              <a:t>在 </a:t>
            </a:r>
            <a:r>
              <a:rPr lang="en-US" altLang="zh-TW" dirty="0"/>
              <a:t>[1,4] </a:t>
            </a:r>
            <a:r>
              <a:rPr lang="zh-TW" altLang="en-US" dirty="0"/>
              <a:t>中時函數 </a:t>
            </a:r>
            <a:r>
              <a:rPr lang="en-US" altLang="zh-TW" dirty="0"/>
              <a:t>s </a:t>
            </a:r>
            <a:r>
              <a:rPr lang="zh-TW" altLang="en-US" dirty="0"/>
              <a:t>的範圍。</a:t>
            </a:r>
            <a:endParaRPr lang="en-US" altLang="zh-TW" dirty="0"/>
          </a:p>
          <a:p>
            <a:endParaRPr lang="en-US" altLang="zh-TW" dirty="0"/>
          </a:p>
          <a:p>
            <a:r>
              <a:rPr lang="zh-TW" altLang="en-US" dirty="0"/>
              <a:t>在該圖中可以看出，考慮了從 </a:t>
            </a:r>
            <a:r>
              <a:rPr lang="en-US" altLang="zh-TW" dirty="0"/>
              <a:t>0 </a:t>
            </a:r>
            <a:r>
              <a:rPr lang="zh-TW" altLang="en-US" dirty="0"/>
              <a:t>到 </a:t>
            </a:r>
            <a:r>
              <a:rPr lang="en-US" altLang="zh-TW" dirty="0"/>
              <a:t>15 </a:t>
            </a:r>
            <a:r>
              <a:rPr lang="zh-TW" altLang="en-US" dirty="0"/>
              <a:t>的距離。 排斥發生在區間 </a:t>
            </a:r>
            <a:r>
              <a:rPr lang="en-US" altLang="zh-TW" dirty="0"/>
              <a:t>[0 2.079] </a:t>
            </a:r>
            <a:r>
              <a:rPr lang="zh-TW" altLang="en-US" dirty="0"/>
              <a:t>中。</a:t>
            </a:r>
            <a:endParaRPr lang="en-US" altLang="zh-TW" dirty="0"/>
          </a:p>
          <a:p>
            <a:r>
              <a:rPr lang="zh-TW" altLang="en-US" dirty="0"/>
              <a:t>當一隻蚱蜢與另一隻蚱蜢相距 </a:t>
            </a:r>
            <a:r>
              <a:rPr lang="en-US" altLang="zh-TW" dirty="0"/>
              <a:t>2.079 </a:t>
            </a:r>
            <a:r>
              <a:rPr lang="zh-TW" altLang="en-US" dirty="0"/>
              <a:t>單位時，既沒有吸引力也沒有排斥力。</a:t>
            </a:r>
            <a:endParaRPr lang="en-US" altLang="zh-TW" dirty="0"/>
          </a:p>
          <a:p>
            <a:r>
              <a:rPr lang="zh-TW" altLang="en-US" dirty="0"/>
              <a:t>這稱為舒適區或舒適距離。 圖 </a:t>
            </a:r>
            <a:r>
              <a:rPr lang="en-US" altLang="zh-TW" dirty="0"/>
              <a:t>2 </a:t>
            </a:r>
            <a:r>
              <a:rPr lang="zh-TW" altLang="en-US" dirty="0"/>
              <a:t>還顯示，吸引力從 </a:t>
            </a:r>
            <a:r>
              <a:rPr lang="en-US" altLang="zh-TW" dirty="0"/>
              <a:t>2.079 </a:t>
            </a:r>
            <a:r>
              <a:rPr lang="zh-TW" altLang="en-US" dirty="0"/>
              <a:t>單位距離增加到接近 </a:t>
            </a:r>
            <a:r>
              <a:rPr lang="en-US" altLang="zh-TW" dirty="0"/>
              <a:t>4</a:t>
            </a:r>
            <a:r>
              <a:rPr lang="zh-TW" altLang="en-US" dirty="0"/>
              <a:t>，然後逐漸減小</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儘管函數 </a:t>
            </a:r>
            <a:r>
              <a:rPr lang="en-US" altLang="zh-TW" dirty="0"/>
              <a:t>s </a:t>
            </a:r>
            <a:r>
              <a:rPr lang="zh-TW" altLang="en-US" dirty="0"/>
              <a:t>能夠將兩個蚱蜢之間的空間劃分為排斥區、舒適區和吸引區，但該函數返回的值接近於零，距離大於 </a:t>
            </a:r>
            <a:r>
              <a:rPr lang="en-US" altLang="zh-TW" dirty="0"/>
              <a:t>10</a:t>
            </a:r>
            <a:r>
              <a:rPr lang="zh-TW" altLang="en-US" dirty="0"/>
              <a:t>，如圖 </a:t>
            </a:r>
            <a:r>
              <a:rPr lang="en-US" altLang="zh-TW" dirty="0"/>
              <a:t>1 </a:t>
            </a:r>
            <a:r>
              <a:rPr lang="zh-TW" altLang="en-US" dirty="0"/>
              <a:t>和圖 </a:t>
            </a:r>
            <a:r>
              <a:rPr lang="en-US" altLang="zh-TW" dirty="0"/>
              <a:t>3 </a:t>
            </a:r>
            <a:r>
              <a:rPr lang="zh-TW" altLang="en-US" dirty="0"/>
              <a:t>所示。 </a:t>
            </a:r>
            <a:r>
              <a:rPr lang="en-US" altLang="zh-TW" dirty="0"/>
              <a:t>2</a:t>
            </a:r>
            <a:r>
              <a:rPr lang="zh-TW" altLang="en-US" dirty="0"/>
              <a:t>和</a:t>
            </a:r>
            <a:r>
              <a:rPr lang="en-US" altLang="zh-TW" dirty="0"/>
              <a:t>3</a:t>
            </a:r>
            <a:r>
              <a:rPr lang="zh-TW" altLang="en-US" dirty="0"/>
              <a:t>顯示。 因此，此功能無法在距離較遠的蚱蜢之間施加強大的力。 為了解決這個問題，我們在 </a:t>
            </a:r>
            <a:r>
              <a:rPr lang="en-US" altLang="zh-TW" dirty="0"/>
              <a:t>[1]</a:t>
            </a:r>
            <a:r>
              <a:rPr lang="zh-TW" altLang="en-US" dirty="0"/>
              <a:t>、</a:t>
            </a:r>
            <a:r>
              <a:rPr lang="en-US" altLang="zh-TW" dirty="0"/>
              <a:t>[4] </a:t>
            </a:r>
            <a:r>
              <a:rPr lang="zh-TW" altLang="en-US" dirty="0"/>
              <a:t>的區間內繪製了蚱蜢的距離。 該區間內函數 </a:t>
            </a:r>
            <a:r>
              <a:rPr lang="en-US" altLang="zh-TW" dirty="0"/>
              <a:t>s </a:t>
            </a:r>
            <a:r>
              <a:rPr lang="zh-TW" altLang="en-US" dirty="0"/>
              <a:t>的形狀如圖 </a:t>
            </a:r>
            <a:r>
              <a:rPr lang="en-US" altLang="zh-TW" dirty="0"/>
              <a:t>2</a:t>
            </a:r>
            <a:r>
              <a:rPr lang="zh-TW" altLang="en-US" dirty="0"/>
              <a:t>（右）所示。</a:t>
            </a:r>
          </a:p>
          <a:p>
            <a:endParaRPr lang="en-US" altLang="zh-TW"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6</a:t>
            </a:fld>
            <a:endParaRPr lang="zh-TW" altLang="en-US"/>
          </a:p>
        </p:txBody>
      </p:sp>
    </p:spTree>
    <p:extLst>
      <p:ext uri="{BB962C8B-B14F-4D97-AF65-F5344CB8AC3E}">
        <p14:creationId xmlns:p14="http://schemas.microsoft.com/office/powerpoint/2010/main" val="380568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更改方程式中的參數 </a:t>
            </a:r>
            <a:r>
              <a:rPr lang="en-US" altLang="zh-TW" dirty="0"/>
              <a:t>l </a:t>
            </a:r>
            <a:r>
              <a:rPr lang="zh-TW" altLang="en-US" dirty="0"/>
              <a:t>和 </a:t>
            </a:r>
            <a:r>
              <a:rPr lang="en-US" altLang="zh-TW" dirty="0"/>
              <a:t>f</a:t>
            </a:r>
            <a:r>
              <a:rPr lang="zh-TW" altLang="en-US" dirty="0"/>
              <a:t>。 </a:t>
            </a:r>
            <a:r>
              <a:rPr lang="en-US" altLang="zh-TW" dirty="0"/>
              <a:t>(2.3)</a:t>
            </a:r>
            <a:r>
              <a:rPr lang="zh-TW" altLang="en-US" dirty="0"/>
              <a:t>導致人工蚱蜢不同的社會行為。 為了查看這兩個參數的影響，函數 </a:t>
            </a:r>
            <a:r>
              <a:rPr lang="en-US" altLang="zh-TW" dirty="0"/>
              <a:t>s </a:t>
            </a:r>
            <a:r>
              <a:rPr lang="zh-TW" altLang="en-US" dirty="0"/>
              <a:t>在圖 </a:t>
            </a:r>
            <a:r>
              <a:rPr lang="en-US" altLang="zh-TW" dirty="0"/>
              <a:t>3 </a:t>
            </a:r>
            <a:r>
              <a:rPr lang="zh-TW" altLang="en-US" dirty="0"/>
              <a:t>中重新繪製，獨立地改變 </a:t>
            </a:r>
            <a:r>
              <a:rPr lang="en-US" altLang="zh-TW" dirty="0"/>
              <a:t>l </a:t>
            </a:r>
            <a:r>
              <a:rPr lang="zh-TW" altLang="en-US" dirty="0"/>
              <a:t>和 </a:t>
            </a:r>
            <a:r>
              <a:rPr lang="en-US" altLang="zh-TW" dirty="0"/>
              <a:t>f</a:t>
            </a:r>
            <a:endParaRPr lang="zh-TW" altLang="en-US" dirty="0"/>
          </a:p>
          <a:p>
            <a:endParaRPr lang="en-US" altLang="zh-TW" dirty="0"/>
          </a:p>
          <a:p>
            <a:r>
              <a:rPr lang="zh-TW" altLang="en-US" dirty="0"/>
              <a:t>應該注意的是，對於某些值，吸引或排斥區域非常小（例如 </a:t>
            </a:r>
            <a:r>
              <a:rPr lang="en-US" altLang="zh-TW" dirty="0"/>
              <a:t>l = 1.0 </a:t>
            </a:r>
            <a:r>
              <a:rPr lang="zh-TW" altLang="en-US" dirty="0"/>
              <a:t>或 </a:t>
            </a:r>
            <a:r>
              <a:rPr lang="en-US" altLang="zh-TW" dirty="0"/>
              <a:t>f = 1.0</a:t>
            </a:r>
            <a:r>
              <a:rPr lang="zh-TW" altLang="en-US" dirty="0"/>
              <a:t>）。 從所有這些值中，我們選擇了 </a:t>
            </a:r>
            <a:r>
              <a:rPr lang="en-US" altLang="zh-TW" dirty="0"/>
              <a:t>l = 1.5 </a:t>
            </a:r>
            <a:r>
              <a:rPr lang="zh-TW" altLang="en-US" dirty="0"/>
              <a:t>和 </a:t>
            </a:r>
            <a:r>
              <a:rPr lang="en-US" altLang="zh-TW" dirty="0"/>
              <a:t>f = 0.5</a:t>
            </a:r>
            <a:r>
              <a:rPr lang="zh-TW" altLang="en-US" dirty="0"/>
              <a:t>。</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7</a:t>
            </a:fld>
            <a:endParaRPr lang="zh-TW" altLang="en-US"/>
          </a:p>
        </p:txBody>
      </p:sp>
    </p:spTree>
    <p:extLst>
      <p:ext uri="{BB962C8B-B14F-4D97-AF65-F5344CB8AC3E}">
        <p14:creationId xmlns:p14="http://schemas.microsoft.com/office/powerpoint/2010/main" val="47072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使用函數 </a:t>
            </a:r>
            <a:r>
              <a:rPr lang="en-US" altLang="zh-TW" dirty="0"/>
              <a:t>s </a:t>
            </a:r>
            <a:r>
              <a:rPr lang="zh-TW" altLang="en-US" dirty="0"/>
              <a:t>的蚱蜢和舒適區之間相互作用的概念模型如圖 </a:t>
            </a:r>
            <a:r>
              <a:rPr lang="en-US" altLang="zh-TW" dirty="0"/>
              <a:t>4 </a:t>
            </a:r>
            <a:r>
              <a:rPr lang="zh-TW" altLang="en-US" dirty="0"/>
              <a:t>所示。可以注意到，在簡化的形式中，這種社會互動是一些早期蝗蟲群模型中的動力</a:t>
            </a:r>
            <a:r>
              <a:rPr lang="en-US" altLang="zh-TW" dirty="0"/>
              <a:t>[32]</a:t>
            </a:r>
            <a:r>
              <a:rPr lang="zh-TW" altLang="en-US" dirty="0"/>
              <a:t>。</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8</a:t>
            </a:fld>
            <a:endParaRPr lang="zh-TW" altLang="en-US"/>
          </a:p>
        </p:txBody>
      </p:sp>
    </p:spTree>
    <p:extLst>
      <p:ext uri="{BB962C8B-B14F-4D97-AF65-F5344CB8AC3E}">
        <p14:creationId xmlns:p14="http://schemas.microsoft.com/office/powerpoint/2010/main" val="64215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若蟲蚱蜢沒有翅膀，所以它們的運動與風向高度相關。</a:t>
            </a:r>
          </a:p>
        </p:txBody>
      </p:sp>
      <p:sp>
        <p:nvSpPr>
          <p:cNvPr id="4" name="投影片編號版面配置區 3"/>
          <p:cNvSpPr>
            <a:spLocks noGrp="1"/>
          </p:cNvSpPr>
          <p:nvPr>
            <p:ph type="sldNum" sz="quarter" idx="5"/>
          </p:nvPr>
        </p:nvSpPr>
        <p:spPr/>
        <p:txBody>
          <a:bodyPr/>
          <a:lstStyle/>
          <a:p>
            <a:fld id="{B59D296E-D9C8-4566-9881-E4C650630BBB}" type="slidenum">
              <a:rPr lang="zh-TW" altLang="en-US" smtClean="0"/>
              <a:t>9</a:t>
            </a:fld>
            <a:endParaRPr lang="zh-TW" altLang="en-US"/>
          </a:p>
        </p:txBody>
      </p:sp>
    </p:spTree>
    <p:extLst>
      <p:ext uri="{BB962C8B-B14F-4D97-AF65-F5344CB8AC3E}">
        <p14:creationId xmlns:p14="http://schemas.microsoft.com/office/powerpoint/2010/main" val="417837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0EE180C-75F8-4400-BA73-2EEDD8457773}" type="datetime1">
              <a:rPr lang="zh-TW" altLang="en-US" smtClean="0"/>
              <a:t>2022/1/10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894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D54A956-2086-4443-88AF-201458A75C91}" type="datetime1">
              <a:rPr lang="zh-TW" altLang="en-US" smtClean="0"/>
              <a:t>2022/1/10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2863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31A4BA2-D35A-4C9E-AFFC-5EF2E9CC7069}" type="datetime1">
              <a:rPr lang="zh-TW" altLang="en-US" smtClean="0"/>
              <a:t>2022/1/10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11428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2F6DD-59E7-4625-A6C5-0A8C3DEAA01C}" type="datetime1">
              <a:rPr lang="zh-TW" altLang="en-US" smtClean="0"/>
              <a:t>2022/1/10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6090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D016419-4CA6-4383-8EC6-E89592064EAD}" type="datetime1">
              <a:rPr lang="zh-TW" altLang="en-US" smtClean="0"/>
              <a:t>2022/1/10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91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69DA16C-CF54-4DC7-9FB6-ADA2ADCB7C65}" type="datetime1">
              <a:rPr lang="zh-TW" altLang="en-US" smtClean="0"/>
              <a:t>2022/1/10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66349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A243FE7-107B-4381-9689-C050786C2052}" type="datetime1">
              <a:rPr lang="zh-TW" altLang="en-US" smtClean="0"/>
              <a:t>2022/1/10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9606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538D8A9-8551-4020-B6F0-A62F5196F86B}" type="datetime1">
              <a:rPr lang="zh-TW" altLang="en-US" smtClean="0"/>
              <a:t>2022/1/10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021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761A373-C1B4-4DF7-ADDA-C55ABF9837E1}" type="datetime1">
              <a:rPr lang="zh-TW" altLang="en-US" smtClean="0"/>
              <a:t>2022/1/10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320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68F5D9-8BE8-4011-9A52-760534765A56}" type="datetime1">
              <a:rPr lang="zh-TW" altLang="en-US" smtClean="0"/>
              <a:t>2022/1/10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dirty="0"/>
          </a:p>
        </p:txBody>
      </p:sp>
    </p:spTree>
    <p:extLst>
      <p:ext uri="{BB962C8B-B14F-4D97-AF65-F5344CB8AC3E}">
        <p14:creationId xmlns:p14="http://schemas.microsoft.com/office/powerpoint/2010/main" val="319878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4957B1B-C37D-483A-B777-F7EE22B0B22F}" type="datetime1">
              <a:rPr lang="zh-TW" altLang="en-US" smtClean="0"/>
              <a:t>2022/1/10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1149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rgbClr val="FFFFFF"/>
                </a:solidFill>
              </a:defRPr>
            </a:lvl1pPr>
          </a:lstStyle>
          <a:p>
            <a:fld id="{B14910A4-CD6D-4CDB-A56C-A7785A898074}" type="datetime1">
              <a:rPr lang="zh-TW" altLang="en-US" smtClean="0"/>
              <a:pPr/>
              <a:t>2022/1/10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600">
                <a:solidFill>
                  <a:srgbClr val="FFFFFF"/>
                </a:solidFill>
              </a:defRPr>
            </a:lvl1pPr>
          </a:lstStyle>
          <a:p>
            <a:fld id="{8A7A6979-0714-4377-B894-6BE4C2D6E202}"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66541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1.png"/><Relationship Id="rId4" Type="http://schemas.openxmlformats.org/officeDocument/2006/relationships/image" Target="../media/image410.png"/></Relationships>
</file>

<file path=ppt/slides/_rels/slide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CAAE8-5365-4E09-87C3-3696711599AF}"/>
              </a:ext>
            </a:extLst>
          </p:cNvPr>
          <p:cNvSpPr>
            <a:spLocks noGrp="1"/>
          </p:cNvSpPr>
          <p:nvPr>
            <p:ph type="ctrTitle"/>
          </p:nvPr>
        </p:nvSpPr>
        <p:spPr>
          <a:xfrm>
            <a:off x="1097280" y="381203"/>
            <a:ext cx="10058400" cy="3047797"/>
          </a:xfrm>
        </p:spPr>
        <p:txBody>
          <a:bodyPr anchor="t">
            <a:normAutofit fontScale="90000"/>
          </a:bodyPr>
          <a:lstStyle/>
          <a:p>
            <a:r>
              <a:rPr lang="en-US" altLang="zh-TW" dirty="0"/>
              <a:t>Grasshopper </a:t>
            </a:r>
            <a:r>
              <a:rPr lang="en-US" altLang="zh-TW" dirty="0" err="1"/>
              <a:t>Optimisation</a:t>
            </a:r>
            <a:r>
              <a:rPr lang="en-US" altLang="zh-TW" dirty="0"/>
              <a:t> Algorithm: Theory and application</a:t>
            </a:r>
            <a:endParaRPr lang="zh-TW" altLang="en-US" dirty="0"/>
          </a:p>
        </p:txBody>
      </p:sp>
      <p:sp>
        <p:nvSpPr>
          <p:cNvPr id="3" name="副標題 2">
            <a:extLst>
              <a:ext uri="{FF2B5EF4-FFF2-40B4-BE49-F238E27FC236}">
                <a16:creationId xmlns:a16="http://schemas.microsoft.com/office/drawing/2014/main" id="{048309F5-F06B-47C7-87FD-5672244A8F87}"/>
              </a:ext>
            </a:extLst>
          </p:cNvPr>
          <p:cNvSpPr>
            <a:spLocks noGrp="1"/>
          </p:cNvSpPr>
          <p:nvPr>
            <p:ph type="subTitle" idx="1"/>
          </p:nvPr>
        </p:nvSpPr>
        <p:spPr>
          <a:xfrm>
            <a:off x="1100051" y="3429000"/>
            <a:ext cx="10058400" cy="987648"/>
          </a:xfrm>
        </p:spPr>
        <p:txBody>
          <a:bodyPr>
            <a:normAutofit/>
          </a:bodyPr>
          <a:lstStyle/>
          <a:p>
            <a:r>
              <a:rPr lang="en-US" altLang="zh-TW" b="1" cap="none" dirty="0"/>
              <a:t>Published </a:t>
            </a:r>
            <a:r>
              <a:rPr lang="en-US" altLang="zh-TW" b="1" cap="none" dirty="0" err="1"/>
              <a:t>in:</a:t>
            </a:r>
            <a:r>
              <a:rPr lang="en-US" altLang="zh-TW" cap="none" dirty="0" err="1"/>
              <a:t>Advances</a:t>
            </a:r>
            <a:r>
              <a:rPr lang="en-US" altLang="zh-TW" cap="none" dirty="0"/>
              <a:t> in Engineering Software</a:t>
            </a:r>
          </a:p>
          <a:p>
            <a:r>
              <a:rPr lang="en-US" altLang="zh-TW" b="1" cap="none" dirty="0"/>
              <a:t>Authors: </a:t>
            </a:r>
            <a:r>
              <a:rPr lang="en-US" altLang="zh-TW" cap="none" dirty="0" err="1"/>
              <a:t>ShahrzadSaremi,SeyedaliMirjalill,AndrewLewis</a:t>
            </a:r>
            <a:endParaRPr lang="en-US" altLang="zh-TW" cap="none" dirty="0"/>
          </a:p>
        </p:txBody>
      </p:sp>
      <p:sp>
        <p:nvSpPr>
          <p:cNvPr id="4" name="日期版面配置區 3">
            <a:extLst>
              <a:ext uri="{FF2B5EF4-FFF2-40B4-BE49-F238E27FC236}">
                <a16:creationId xmlns:a16="http://schemas.microsoft.com/office/drawing/2014/main" id="{8A945BAE-48DD-48FF-B16F-07CB325FE9A6}"/>
              </a:ext>
            </a:extLst>
          </p:cNvPr>
          <p:cNvSpPr>
            <a:spLocks noGrp="1"/>
          </p:cNvSpPr>
          <p:nvPr>
            <p:ph type="dt" sz="half" idx="10"/>
          </p:nvPr>
        </p:nvSpPr>
        <p:spPr/>
        <p:txBody>
          <a:bodyPr/>
          <a:lstStyle/>
          <a:p>
            <a:fld id="{BEC4693D-945D-4FDD-BED0-7C9DB40C8ED1}"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9883D503-7493-4D5B-ACF7-9F945A07041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副標題 2">
            <a:extLst>
              <a:ext uri="{FF2B5EF4-FFF2-40B4-BE49-F238E27FC236}">
                <a16:creationId xmlns:a16="http://schemas.microsoft.com/office/drawing/2014/main" id="{D3FA5AC4-267B-4F11-97EB-0CFF2DC7F594}"/>
              </a:ext>
            </a:extLst>
          </p:cNvPr>
          <p:cNvSpPr txBox="1">
            <a:spLocks/>
          </p:cNvSpPr>
          <p:nvPr/>
        </p:nvSpPr>
        <p:spPr>
          <a:xfrm>
            <a:off x="1097280" y="4416648"/>
            <a:ext cx="10058400" cy="18518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zh-TW" altLang="en-US" sz="2000" b="1" cap="none" dirty="0"/>
              <a:t>組員：</a:t>
            </a:r>
            <a:endParaRPr lang="en-US" altLang="zh-TW" sz="2000" b="1" cap="none" dirty="0"/>
          </a:p>
          <a:p>
            <a:r>
              <a:rPr lang="zh-TW" altLang="en-US" sz="2000" b="1" cap="none" dirty="0"/>
              <a:t>碩電一甲 </a:t>
            </a:r>
            <a:r>
              <a:rPr lang="en-US" altLang="zh-TW" sz="2000" b="1" cap="none" dirty="0"/>
              <a:t>F110154125</a:t>
            </a:r>
            <a:r>
              <a:rPr lang="zh-TW" altLang="en-US" sz="2000" b="1" cap="none" dirty="0"/>
              <a:t> 葉乙鴻</a:t>
            </a:r>
            <a:endParaRPr lang="en-US" altLang="zh-TW" sz="2000" b="1" cap="none" dirty="0"/>
          </a:p>
          <a:p>
            <a:r>
              <a:rPr lang="zh-TW" altLang="en-US" sz="2000" b="1" cap="none" dirty="0"/>
              <a:t>碩電一甲 </a:t>
            </a:r>
            <a:r>
              <a:rPr lang="en-US" altLang="zh-TW" sz="2000" b="1" cap="none" dirty="0"/>
              <a:t>F110154123</a:t>
            </a:r>
            <a:r>
              <a:rPr lang="zh-TW" altLang="en-US" sz="2000" b="1" cap="none" dirty="0"/>
              <a:t> 馮宇丞</a:t>
            </a:r>
            <a:endParaRPr lang="en-US" altLang="zh-TW" sz="2000" b="1" cap="none" dirty="0"/>
          </a:p>
          <a:p>
            <a:r>
              <a:rPr lang="zh-TW" altLang="en-US" sz="2000" b="1" cap="none" dirty="0"/>
              <a:t>碩電二甲 </a:t>
            </a:r>
            <a:r>
              <a:rPr lang="en-US" altLang="zh-TW" sz="2000" b="1" cap="none" dirty="0"/>
              <a:t>F109154156</a:t>
            </a:r>
            <a:r>
              <a:rPr lang="zh-TW" altLang="en-US" sz="2000" b="1" cap="none" dirty="0"/>
              <a:t> 楊皓評</a:t>
            </a:r>
            <a:endParaRPr lang="en-US" altLang="zh-TW" sz="2000" cap="none" dirty="0"/>
          </a:p>
        </p:txBody>
      </p:sp>
    </p:spTree>
    <p:extLst>
      <p:ext uri="{BB962C8B-B14F-4D97-AF65-F5344CB8AC3E}">
        <p14:creationId xmlns:p14="http://schemas.microsoft.com/office/powerpoint/2010/main" val="1258527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5634E-DEBD-4D7A-8B7B-FD65727DAF99}"/>
              </a:ext>
            </a:extLst>
          </p:cNvPr>
          <p:cNvSpPr>
            <a:spLocks noGrp="1"/>
          </p:cNvSpPr>
          <p:nvPr>
            <p:ph type="title"/>
          </p:nvPr>
        </p:nvSpPr>
        <p:spPr/>
        <p:txBody>
          <a:bodyPr/>
          <a:lstStyle/>
          <a:p>
            <a:r>
              <a:rPr lang="en-US" altLang="zh-TW" dirty="0"/>
              <a:t>Simulate the swarming </a:t>
            </a:r>
            <a:r>
              <a:rPr lang="en-US" altLang="zh-TW" dirty="0" err="1"/>
              <a:t>behaviour</a:t>
            </a:r>
            <a:r>
              <a:rPr lang="en-US" altLang="zh-TW" dirty="0"/>
              <a:t> of grasshoppers</a:t>
            </a:r>
            <a:endParaRPr lang="zh-TW" altLang="en-US" dirty="0"/>
          </a:p>
        </p:txBody>
      </p:sp>
      <p:sp>
        <p:nvSpPr>
          <p:cNvPr id="3" name="內容版面配置區 2">
            <a:extLst>
              <a:ext uri="{FF2B5EF4-FFF2-40B4-BE49-F238E27FC236}">
                <a16:creationId xmlns:a16="http://schemas.microsoft.com/office/drawing/2014/main" id="{C904E62A-E427-4FD7-9FED-0F727B62B24C}"/>
              </a:ext>
            </a:extLst>
          </p:cNvPr>
          <p:cNvSpPr>
            <a:spLocks noGrp="1"/>
          </p:cNvSpPr>
          <p:nvPr>
            <p:ph idx="1"/>
          </p:nvPr>
        </p:nvSpPr>
        <p:spPr>
          <a:xfrm>
            <a:off x="1097280" y="4332514"/>
            <a:ext cx="10058400" cy="1536579"/>
          </a:xfrm>
        </p:spPr>
        <p:txBody>
          <a:bodyPr/>
          <a:lstStyle/>
          <a:p>
            <a:r>
              <a:rPr lang="en-US" altLang="zh-TW" i="1" dirty="0"/>
              <a:t>N</a:t>
            </a:r>
            <a:r>
              <a:rPr lang="en-US" altLang="zh-TW" dirty="0"/>
              <a:t> is the number of grasshoppers.</a:t>
            </a:r>
            <a:endParaRPr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91D8A2C7-A02A-4856-BEF1-9E3A0D18A7EA}"/>
                  </a:ext>
                </a:extLst>
              </p:cNvPr>
              <p:cNvSpPr txBox="1"/>
              <p:nvPr/>
            </p:nvSpPr>
            <p:spPr>
              <a:xfrm>
                <a:off x="1097279" y="1839686"/>
                <a:ext cx="9744892" cy="2601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00" i="1" smtClean="0">
                              <a:latin typeface="Cambria Math" panose="02040503050406030204" pitchFamily="18" charset="0"/>
                            </a:rPr>
                          </m:ctrlPr>
                        </m:sSubPr>
                        <m:e>
                          <m:r>
                            <a:rPr lang="en-US" altLang="zh-TW" sz="4000" i="1">
                              <a:latin typeface="Cambria Math" panose="02040503050406030204" pitchFamily="18" charset="0"/>
                            </a:rPr>
                            <m:t>𝑋</m:t>
                          </m:r>
                        </m:e>
                        <m:sub>
                          <m:r>
                            <a:rPr lang="en-US" altLang="zh-TW" sz="4000" i="1">
                              <a:latin typeface="Cambria Math" panose="02040503050406030204" pitchFamily="18" charset="0"/>
                            </a:rPr>
                            <m:t>𝑖</m:t>
                          </m:r>
                        </m:sub>
                      </m:sSub>
                      <m:r>
                        <a:rPr lang="en-US" altLang="zh-TW" sz="4000" i="1">
                          <a:latin typeface="Cambria Math" panose="02040503050406030204" pitchFamily="18" charset="0"/>
                        </a:rPr>
                        <m:t>=</m:t>
                      </m:r>
                      <m:nary>
                        <m:naryPr>
                          <m:chr m:val="∑"/>
                          <m:ctrlPr>
                            <a:rPr lang="en-US" altLang="zh-TW" sz="4000" i="1">
                              <a:latin typeface="Cambria Math" panose="02040503050406030204" pitchFamily="18" charset="0"/>
                            </a:rPr>
                          </m:ctrlPr>
                        </m:naryPr>
                        <m:sub>
                          <m:eqArr>
                            <m:eqArrPr>
                              <m:ctrlPr>
                                <a:rPr lang="en-US" altLang="zh-TW" sz="4000" i="1">
                                  <a:latin typeface="Cambria Math" panose="02040503050406030204" pitchFamily="18" charset="0"/>
                                </a:rPr>
                              </m:ctrlPr>
                            </m:eqArrPr>
                            <m:e>
                              <m:r>
                                <m:rPr>
                                  <m:brk m:alnAt="23"/>
                                </m:rPr>
                                <a:rPr lang="en-US" altLang="zh-TW" sz="4000" i="1">
                                  <a:latin typeface="Cambria Math" panose="02040503050406030204" pitchFamily="18" charset="0"/>
                                </a:rPr>
                                <m:t>𝑗</m:t>
                              </m:r>
                              <m:r>
                                <a:rPr lang="en-US" altLang="zh-TW" sz="4000" i="1">
                                  <a:latin typeface="Cambria Math" panose="02040503050406030204" pitchFamily="18" charset="0"/>
                                </a:rPr>
                                <m:t>=1</m:t>
                              </m:r>
                            </m:e>
                            <m:e>
                              <m:r>
                                <a:rPr lang="en-US" altLang="zh-TW" sz="4000" i="1">
                                  <a:latin typeface="Cambria Math" panose="02040503050406030204" pitchFamily="18" charset="0"/>
                                </a:rPr>
                                <m:t>𝑗</m:t>
                              </m:r>
                              <m:r>
                                <a:rPr lang="en-US" altLang="zh-TW" sz="4000" i="1">
                                  <a:latin typeface="Cambria Math" panose="02040503050406030204" pitchFamily="18" charset="0"/>
                                  <a:ea typeface="Cambria Math" panose="02040503050406030204" pitchFamily="18" charset="0"/>
                                </a:rPr>
                                <m:t>≠</m:t>
                              </m:r>
                              <m:r>
                                <a:rPr lang="en-US" altLang="zh-TW" sz="4000" i="1">
                                  <a:latin typeface="Cambria Math" panose="02040503050406030204" pitchFamily="18" charset="0"/>
                                </a:rPr>
                                <m:t>𝑖</m:t>
                              </m:r>
                            </m:e>
                          </m:eqArr>
                        </m:sub>
                        <m:sup>
                          <m:r>
                            <a:rPr lang="en-US" altLang="zh-TW" sz="4000" i="1">
                              <a:latin typeface="Cambria Math" panose="02040503050406030204" pitchFamily="18" charset="0"/>
                            </a:rPr>
                            <m:t>𝑁</m:t>
                          </m:r>
                        </m:sup>
                        <m:e>
                          <m:r>
                            <a:rPr lang="en-US" altLang="zh-TW" sz="4000" i="1">
                              <a:latin typeface="Cambria Math" panose="02040503050406030204" pitchFamily="18" charset="0"/>
                            </a:rPr>
                            <m:t>𝑠</m:t>
                          </m:r>
                          <m:d>
                            <m:dPr>
                              <m:ctrlPr>
                                <a:rPr lang="en-US" altLang="zh-TW" sz="4000" i="1">
                                  <a:latin typeface="Cambria Math" panose="02040503050406030204" pitchFamily="18" charset="0"/>
                                </a:rPr>
                              </m:ctrlPr>
                            </m:dPr>
                            <m:e>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𝑗</m:t>
                                  </m:r>
                                </m:sub>
                              </m:sSub>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𝑖</m:t>
                                  </m:r>
                                </m:sub>
                              </m:sSub>
                              <m:r>
                                <a:rPr lang="en-US" altLang="zh-TW" sz="4000" b="0" i="1" smtClean="0">
                                  <a:latin typeface="Cambria Math" panose="02040503050406030204" pitchFamily="18" charset="0"/>
                                </a:rPr>
                                <m:t>|</m:t>
                              </m:r>
                            </m:e>
                          </m:d>
                          <m:f>
                            <m:fPr>
                              <m:ctrlPr>
                                <a:rPr lang="en-US" altLang="zh-TW" sz="4000" i="1" smtClean="0">
                                  <a:latin typeface="Cambria Math" panose="02040503050406030204" pitchFamily="18" charset="0"/>
                                </a:rPr>
                              </m:ctrlPr>
                            </m:fPr>
                            <m:num>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𝑗</m:t>
                                  </m:r>
                                </m:sub>
                              </m:sSub>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𝑖</m:t>
                                  </m:r>
                                </m:sub>
                              </m:sSub>
                            </m:num>
                            <m:den>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𝑑</m:t>
                                  </m:r>
                                </m:e>
                                <m:sub>
                                  <m:r>
                                    <a:rPr lang="en-US" altLang="zh-TW" sz="4000" b="0" i="1" smtClean="0">
                                      <a:latin typeface="Cambria Math" panose="02040503050406030204" pitchFamily="18" charset="0"/>
                                    </a:rPr>
                                    <m:t>𝑖𝑗</m:t>
                                  </m:r>
                                </m:sub>
                              </m:sSub>
                            </m:den>
                          </m:f>
                        </m:e>
                      </m:nary>
                      <m:r>
                        <a:rPr lang="en-US" altLang="zh-TW" sz="4000" i="1">
                          <a:latin typeface="Cambria Math" panose="02040503050406030204" pitchFamily="18" charset="0"/>
                        </a:rPr>
                        <m:t>−</m:t>
                      </m:r>
                      <m:r>
                        <a:rPr lang="en-US" altLang="zh-TW" sz="4000" i="1">
                          <a:latin typeface="Cambria Math" panose="02040503050406030204" pitchFamily="18" charset="0"/>
                        </a:rPr>
                        <m:t>𝑔</m:t>
                      </m:r>
                      <m:acc>
                        <m:accPr>
                          <m:chr m:val="̂"/>
                          <m:ctrlPr>
                            <a:rPr lang="en-US" altLang="zh-TW" sz="4000" i="1">
                              <a:latin typeface="Cambria Math" panose="02040503050406030204" pitchFamily="18" charset="0"/>
                            </a:rPr>
                          </m:ctrlPr>
                        </m:accPr>
                        <m:e>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𝑒</m:t>
                              </m:r>
                            </m:e>
                            <m:sub>
                              <m:r>
                                <a:rPr lang="en-US" altLang="zh-TW" sz="4000" i="1">
                                  <a:latin typeface="Cambria Math" panose="02040503050406030204" pitchFamily="18" charset="0"/>
                                </a:rPr>
                                <m:t>𝑔</m:t>
                              </m:r>
                            </m:sub>
                          </m:sSub>
                        </m:e>
                      </m:acc>
                      <m:r>
                        <a:rPr lang="en-US" altLang="zh-TW" sz="4000" i="1">
                          <a:latin typeface="Cambria Math" panose="02040503050406030204" pitchFamily="18" charset="0"/>
                        </a:rPr>
                        <m:t>+</m:t>
                      </m:r>
                      <m:r>
                        <a:rPr lang="en-US" altLang="zh-TW" sz="4000" i="1">
                          <a:latin typeface="Cambria Math" panose="02040503050406030204" pitchFamily="18" charset="0"/>
                        </a:rPr>
                        <m:t>𝑢</m:t>
                      </m:r>
                      <m:acc>
                        <m:accPr>
                          <m:chr m:val="̂"/>
                          <m:ctrlPr>
                            <a:rPr lang="en-US" altLang="zh-TW" sz="4000" i="1">
                              <a:latin typeface="Cambria Math" panose="02040503050406030204" pitchFamily="18" charset="0"/>
                            </a:rPr>
                          </m:ctrlPr>
                        </m:accPr>
                        <m:e>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𝑒</m:t>
                              </m:r>
                            </m:e>
                            <m:sub>
                              <m:r>
                                <a:rPr lang="en-US" altLang="zh-TW" sz="4000" i="1">
                                  <a:latin typeface="Cambria Math" panose="02040503050406030204" pitchFamily="18" charset="0"/>
                                </a:rPr>
                                <m:t>𝑤</m:t>
                              </m:r>
                            </m:sub>
                          </m:sSub>
                        </m:e>
                      </m:acc>
                    </m:oMath>
                  </m:oMathPara>
                </a14:m>
                <a:endParaRPr lang="en-US" altLang="zh-TW" sz="4000" dirty="0"/>
              </a:p>
              <a:p>
                <a:endParaRPr lang="zh-TW" altLang="en-US" dirty="0"/>
              </a:p>
            </p:txBody>
          </p:sp>
        </mc:Choice>
        <mc:Fallback xmlns="">
          <p:sp>
            <p:nvSpPr>
              <p:cNvPr id="4" name="文字方塊 3">
                <a:extLst>
                  <a:ext uri="{FF2B5EF4-FFF2-40B4-BE49-F238E27FC236}">
                    <a16:creationId xmlns:a16="http://schemas.microsoft.com/office/drawing/2014/main" id="{91D8A2C7-A02A-4856-BEF1-9E3A0D18A7EA}"/>
                  </a:ext>
                </a:extLst>
              </p:cNvPr>
              <p:cNvSpPr txBox="1">
                <a:spLocks noRot="1" noChangeAspect="1" noMove="1" noResize="1" noEditPoints="1" noAdjustHandles="1" noChangeArrowheads="1" noChangeShapeType="1" noTextEdit="1"/>
              </p:cNvSpPr>
              <p:nvPr/>
            </p:nvSpPr>
            <p:spPr>
              <a:xfrm>
                <a:off x="1097279" y="1839686"/>
                <a:ext cx="9744892" cy="2601931"/>
              </a:xfrm>
              <a:prstGeom prst="rect">
                <a:avLst/>
              </a:prstGeom>
              <a:blipFill>
                <a:blip r:embed="rId3"/>
                <a:stretch>
                  <a:fillRect/>
                </a:stretch>
              </a:blipFill>
            </p:spPr>
            <p:txBody>
              <a:bodyPr/>
              <a:lstStyle/>
              <a:p>
                <a:r>
                  <a:rPr lang="zh-TW" altLang="en-US">
                    <a:noFill/>
                  </a:rPr>
                  <a:t> </a:t>
                </a:r>
              </a:p>
            </p:txBody>
          </p:sp>
        </mc:Fallback>
      </mc:AlternateContent>
      <p:sp>
        <p:nvSpPr>
          <p:cNvPr id="5" name="日期版面配置區 4">
            <a:extLst>
              <a:ext uri="{FF2B5EF4-FFF2-40B4-BE49-F238E27FC236}">
                <a16:creationId xmlns:a16="http://schemas.microsoft.com/office/drawing/2014/main" id="{AD850EA8-8ED4-4A5D-AC73-44BBE7192A35}"/>
              </a:ext>
            </a:extLst>
          </p:cNvPr>
          <p:cNvSpPr>
            <a:spLocks noGrp="1"/>
          </p:cNvSpPr>
          <p:nvPr>
            <p:ph type="dt" sz="half" idx="10"/>
          </p:nvPr>
        </p:nvSpPr>
        <p:spPr/>
        <p:txBody>
          <a:bodyPr/>
          <a:lstStyle/>
          <a:p>
            <a:fld id="{E145686E-78DA-4E35-996E-D10B18E4B0B7}"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ED2420B7-0507-4032-8BA2-7E2146ABA104}"/>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8224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38F75-B2D9-40C9-9392-DA979E531357}"/>
              </a:ext>
            </a:extLst>
          </p:cNvPr>
          <p:cNvSpPr>
            <a:spLocks noGrp="1"/>
          </p:cNvSpPr>
          <p:nvPr>
            <p:ph type="title"/>
          </p:nvPr>
        </p:nvSpPr>
        <p:spPr/>
        <p:txBody>
          <a:bodyPr/>
          <a:lstStyle/>
          <a:p>
            <a:r>
              <a:rPr lang="en-US" altLang="zh-TW" dirty="0"/>
              <a:t>Simulate</a:t>
            </a:r>
            <a:r>
              <a:rPr lang="zh-TW" altLang="en-US" dirty="0"/>
              <a:t> </a:t>
            </a:r>
            <a:r>
              <a:rPr lang="en-US" altLang="zh-TW" dirty="0"/>
              <a:t>2D</a:t>
            </a:r>
            <a:endParaRPr lang="zh-TW" altLang="en-US" dirty="0"/>
          </a:p>
        </p:txBody>
      </p:sp>
      <p:pic>
        <p:nvPicPr>
          <p:cNvPr id="4" name="內容版面配置區 3">
            <a:extLst>
              <a:ext uri="{FF2B5EF4-FFF2-40B4-BE49-F238E27FC236}">
                <a16:creationId xmlns:a16="http://schemas.microsoft.com/office/drawing/2014/main" id="{9C7627C2-690C-4B43-976E-CE2169C23017}"/>
              </a:ext>
            </a:extLst>
          </p:cNvPr>
          <p:cNvPicPr>
            <a:picLocks noGrp="1" noChangeAspect="1"/>
          </p:cNvPicPr>
          <p:nvPr>
            <p:ph idx="1"/>
          </p:nvPr>
        </p:nvPicPr>
        <p:blipFill>
          <a:blip r:embed="rId3"/>
          <a:stretch>
            <a:fillRect/>
          </a:stretch>
        </p:blipFill>
        <p:spPr>
          <a:xfrm>
            <a:off x="2332002" y="1846263"/>
            <a:ext cx="7588322" cy="4022725"/>
          </a:xfrm>
          <a:prstGeom prst="rect">
            <a:avLst/>
          </a:prstGeom>
        </p:spPr>
      </p:pic>
      <p:sp>
        <p:nvSpPr>
          <p:cNvPr id="3" name="日期版面配置區 2">
            <a:extLst>
              <a:ext uri="{FF2B5EF4-FFF2-40B4-BE49-F238E27FC236}">
                <a16:creationId xmlns:a16="http://schemas.microsoft.com/office/drawing/2014/main" id="{07577A6B-A064-4B99-BE17-92A7DF289EAA}"/>
              </a:ext>
            </a:extLst>
          </p:cNvPr>
          <p:cNvSpPr>
            <a:spLocks noGrp="1"/>
          </p:cNvSpPr>
          <p:nvPr>
            <p:ph type="dt" sz="half" idx="10"/>
          </p:nvPr>
        </p:nvSpPr>
        <p:spPr/>
        <p:txBody>
          <a:bodyPr/>
          <a:lstStyle/>
          <a:p>
            <a:fld id="{9D370BE4-D39B-4B52-8350-503E03028654}"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6A164C93-819F-47A7-877A-1088750FFDE1}"/>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3556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CBB50-98D6-427A-AA29-B2B410849982}"/>
              </a:ext>
            </a:extLst>
          </p:cNvPr>
          <p:cNvSpPr>
            <a:spLocks noGrp="1"/>
          </p:cNvSpPr>
          <p:nvPr>
            <p:ph type="title"/>
          </p:nvPr>
        </p:nvSpPr>
        <p:spPr/>
        <p:txBody>
          <a:bodyPr/>
          <a:lstStyle/>
          <a:p>
            <a:r>
              <a:rPr lang="en-US" altLang="zh-TW" dirty="0"/>
              <a:t>Simulate</a:t>
            </a:r>
            <a:r>
              <a:rPr lang="zh-TW" altLang="en-US" dirty="0"/>
              <a:t> </a:t>
            </a:r>
            <a:r>
              <a:rPr lang="en-US" altLang="zh-TW" dirty="0"/>
              <a:t>3D</a:t>
            </a:r>
            <a:endParaRPr lang="zh-TW" altLang="en-US" dirty="0"/>
          </a:p>
        </p:txBody>
      </p:sp>
      <p:pic>
        <p:nvPicPr>
          <p:cNvPr id="7" name="內容版面配置區 6">
            <a:extLst>
              <a:ext uri="{FF2B5EF4-FFF2-40B4-BE49-F238E27FC236}">
                <a16:creationId xmlns:a16="http://schemas.microsoft.com/office/drawing/2014/main" id="{089B29E7-AF3F-4AF6-B3EF-25840D98DC64}"/>
              </a:ext>
            </a:extLst>
          </p:cNvPr>
          <p:cNvPicPr>
            <a:picLocks noGrp="1" noChangeAspect="1"/>
          </p:cNvPicPr>
          <p:nvPr>
            <p:ph idx="1"/>
          </p:nvPr>
        </p:nvPicPr>
        <p:blipFill>
          <a:blip r:embed="rId3"/>
          <a:stretch>
            <a:fillRect/>
          </a:stretch>
        </p:blipFill>
        <p:spPr>
          <a:xfrm>
            <a:off x="2364270" y="1846263"/>
            <a:ext cx="7523786" cy="4022725"/>
          </a:xfrm>
          <a:prstGeom prst="rect">
            <a:avLst/>
          </a:prstGeom>
        </p:spPr>
      </p:pic>
      <p:sp>
        <p:nvSpPr>
          <p:cNvPr id="3" name="日期版面配置區 2">
            <a:extLst>
              <a:ext uri="{FF2B5EF4-FFF2-40B4-BE49-F238E27FC236}">
                <a16:creationId xmlns:a16="http://schemas.microsoft.com/office/drawing/2014/main" id="{0EAFABC2-2648-4513-81AC-AB8EDEDFB3A7}"/>
              </a:ext>
            </a:extLst>
          </p:cNvPr>
          <p:cNvSpPr>
            <a:spLocks noGrp="1"/>
          </p:cNvSpPr>
          <p:nvPr>
            <p:ph type="dt" sz="half" idx="10"/>
          </p:nvPr>
        </p:nvSpPr>
        <p:spPr/>
        <p:txBody>
          <a:bodyPr/>
          <a:lstStyle/>
          <a:p>
            <a:fld id="{795CCA16-70A4-4285-901F-A437439F9A34}"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D6565E9A-CB15-4293-BABE-AEF3F6B3140B}"/>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212491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4C4B97-4364-473D-89C2-D09034737B50}"/>
              </a:ext>
            </a:extLst>
          </p:cNvPr>
          <p:cNvSpPr>
            <a:spLocks noGrp="1"/>
          </p:cNvSpPr>
          <p:nvPr>
            <p:ph type="title"/>
          </p:nvPr>
        </p:nvSpPr>
        <p:spPr>
          <a:xfrm>
            <a:off x="1097280" y="286603"/>
            <a:ext cx="10058400" cy="1450757"/>
          </a:xfrm>
        </p:spPr>
        <p:txBody>
          <a:bodyPr>
            <a:normAutofit/>
          </a:bodyPr>
          <a:lstStyle/>
          <a:p>
            <a:r>
              <a:rPr lang="en-US" altLang="zh-TW" sz="4000" dirty="0"/>
              <a:t>Grasshopper </a:t>
            </a:r>
            <a:r>
              <a:rPr lang="en-US" altLang="zh-TW" sz="4000" dirty="0" err="1"/>
              <a:t>Optimisation</a:t>
            </a:r>
            <a:r>
              <a:rPr lang="en-US" altLang="zh-TW" sz="4000" dirty="0"/>
              <a:t> Algorithm(GOA)</a:t>
            </a:r>
            <a:endParaRPr lang="zh-TW" altLang="en-US" sz="4000" dirty="0"/>
          </a:p>
        </p:txBody>
      </p:sp>
      <p:sp>
        <p:nvSpPr>
          <p:cNvPr id="3" name="內容版面配置區 2">
            <a:extLst>
              <a:ext uri="{FF2B5EF4-FFF2-40B4-BE49-F238E27FC236}">
                <a16:creationId xmlns:a16="http://schemas.microsoft.com/office/drawing/2014/main" id="{4AEB7659-F7D8-49D5-AF50-ED843BCF6BD9}"/>
              </a:ext>
            </a:extLst>
          </p:cNvPr>
          <p:cNvSpPr>
            <a:spLocks noGrp="1"/>
          </p:cNvSpPr>
          <p:nvPr>
            <p:ph idx="1"/>
          </p:nvPr>
        </p:nvSpPr>
        <p:spPr>
          <a:xfrm>
            <a:off x="1097280" y="4256314"/>
            <a:ext cx="10058400" cy="1612780"/>
          </a:xfrm>
        </p:spPr>
        <p:txBody>
          <a:bodyPr>
            <a:normAutofit fontScale="92500" lnSpcReduction="10000"/>
          </a:bodyPr>
          <a:lstStyle/>
          <a:p>
            <a:r>
              <a:rPr lang="en-US" altLang="zh-TW" i="1" dirty="0" err="1"/>
              <a:t>ub</a:t>
            </a:r>
            <a:r>
              <a:rPr lang="en-US" altLang="zh-TW" i="1" baseline="-25000" dirty="0" err="1"/>
              <a:t>d</a:t>
            </a:r>
            <a:r>
              <a:rPr lang="en-US" altLang="zh-TW" dirty="0"/>
              <a:t> is the upper bound in the </a:t>
            </a:r>
            <a:r>
              <a:rPr lang="en-US" altLang="zh-TW" i="1" cap="small" dirty="0" err="1"/>
              <a:t>d</a:t>
            </a:r>
            <a:r>
              <a:rPr lang="en-US" altLang="zh-TW" dirty="0" err="1"/>
              <a:t>th</a:t>
            </a:r>
            <a:r>
              <a:rPr lang="en-US" altLang="zh-TW" dirty="0"/>
              <a:t> dimension s(r).</a:t>
            </a:r>
          </a:p>
          <a:p>
            <a:r>
              <a:rPr lang="en-US" altLang="zh-TW" i="1" dirty="0" err="1"/>
              <a:t>lb</a:t>
            </a:r>
            <a:r>
              <a:rPr lang="en-US" altLang="zh-TW" i="1" baseline="-25000" dirty="0" err="1"/>
              <a:t>d</a:t>
            </a:r>
            <a:r>
              <a:rPr lang="en-US" altLang="zh-TW" dirty="0"/>
              <a:t> is the lower bound in the </a:t>
            </a:r>
            <a:r>
              <a:rPr lang="en-US" altLang="zh-TW" i="1" cap="small" dirty="0" err="1"/>
              <a:t>d</a:t>
            </a:r>
            <a:r>
              <a:rPr lang="en-US" altLang="zh-TW" dirty="0" err="1"/>
              <a:t>th</a:t>
            </a:r>
            <a:r>
              <a:rPr lang="en-US" altLang="zh-TW" dirty="0"/>
              <a:t> dimension s(r).</a:t>
            </a:r>
          </a:p>
          <a:p>
            <a:r>
              <a:rPr lang="en-US" altLang="zh-TW" dirty="0"/>
              <a:t>Td  is the  value of  the </a:t>
            </a:r>
            <a:r>
              <a:rPr lang="en-US" altLang="zh-TW" dirty="0" err="1"/>
              <a:t>Dth</a:t>
            </a:r>
            <a:r>
              <a:rPr lang="zh-TW" altLang="en-US" dirty="0"/>
              <a:t> </a:t>
            </a:r>
            <a:r>
              <a:rPr lang="en-US" altLang="zh-TW" dirty="0"/>
              <a:t>dimension in the target (best solution found so far)</a:t>
            </a:r>
          </a:p>
          <a:p>
            <a:r>
              <a:rPr lang="en-US" altLang="zh-TW" dirty="0"/>
              <a:t> </a:t>
            </a:r>
            <a:r>
              <a:rPr lang="en-US" altLang="zh-TW" i="1" dirty="0"/>
              <a:t>c</a:t>
            </a:r>
            <a:r>
              <a:rPr lang="en-US" altLang="zh-TW" dirty="0"/>
              <a:t> is a decreasing coefficient to shrink the </a:t>
            </a:r>
            <a:r>
              <a:rPr lang="fr-FR" altLang="zh-TW" dirty="0"/>
              <a:t>comfort zone, repulsion zone, and attraction zone</a:t>
            </a:r>
            <a:endParaRPr lang="zh-TW" altLang="en-US" baseline="-25000"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5BB59BE-47B4-43C7-969C-3ED84139784A}"/>
                  </a:ext>
                </a:extLst>
              </p:cNvPr>
              <p:cNvSpPr txBox="1"/>
              <p:nvPr/>
            </p:nvSpPr>
            <p:spPr>
              <a:xfrm>
                <a:off x="391886" y="1737360"/>
                <a:ext cx="11408228" cy="2601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00" i="1" smtClean="0">
                              <a:latin typeface="Cambria Math" panose="02040503050406030204" pitchFamily="18" charset="0"/>
                            </a:rPr>
                          </m:ctrlPr>
                        </m:sSubPr>
                        <m:e>
                          <m:r>
                            <a:rPr lang="en-US" altLang="zh-TW" sz="4000" i="1">
                              <a:latin typeface="Cambria Math" panose="02040503050406030204" pitchFamily="18" charset="0"/>
                            </a:rPr>
                            <m:t>𝑋</m:t>
                          </m:r>
                        </m:e>
                        <m:sub>
                          <m:r>
                            <a:rPr lang="en-US" altLang="zh-TW" sz="4000" i="1">
                              <a:latin typeface="Cambria Math" panose="02040503050406030204" pitchFamily="18" charset="0"/>
                            </a:rPr>
                            <m:t>𝑖</m:t>
                          </m:r>
                        </m:sub>
                      </m:sSub>
                      <m:r>
                        <a:rPr lang="en-US" altLang="zh-TW" sz="4000" i="1">
                          <a:latin typeface="Cambria Math" panose="02040503050406030204" pitchFamily="18" charset="0"/>
                        </a:rPr>
                        <m:t>=</m:t>
                      </m:r>
                      <m:r>
                        <a:rPr lang="en-US" altLang="zh-TW" sz="4000" b="0" i="1" smtClean="0">
                          <a:latin typeface="Cambria Math" panose="02040503050406030204" pitchFamily="18" charset="0"/>
                        </a:rPr>
                        <m:t>𝑐</m:t>
                      </m:r>
                      <m:r>
                        <a:rPr lang="en-US" altLang="zh-TW" sz="4000" i="1" smtClean="0">
                          <a:latin typeface="Cambria Math" panose="02040503050406030204" pitchFamily="18" charset="0"/>
                        </a:rPr>
                        <m:t>(</m:t>
                      </m:r>
                      <m:nary>
                        <m:naryPr>
                          <m:chr m:val="∑"/>
                          <m:ctrlPr>
                            <a:rPr lang="en-US" altLang="zh-TW" sz="4000" i="1">
                              <a:latin typeface="Cambria Math" panose="02040503050406030204" pitchFamily="18" charset="0"/>
                            </a:rPr>
                          </m:ctrlPr>
                        </m:naryPr>
                        <m:sub>
                          <m:eqArr>
                            <m:eqArrPr>
                              <m:ctrlPr>
                                <a:rPr lang="en-US" altLang="zh-TW" sz="4000" i="1">
                                  <a:latin typeface="Cambria Math" panose="02040503050406030204" pitchFamily="18" charset="0"/>
                                </a:rPr>
                              </m:ctrlPr>
                            </m:eqArrPr>
                            <m:e>
                              <m:r>
                                <m:rPr>
                                  <m:brk m:alnAt="23"/>
                                </m:rPr>
                                <a:rPr lang="en-US" altLang="zh-TW" sz="4000" i="1">
                                  <a:latin typeface="Cambria Math" panose="02040503050406030204" pitchFamily="18" charset="0"/>
                                </a:rPr>
                                <m:t>𝑗</m:t>
                              </m:r>
                              <m:r>
                                <a:rPr lang="en-US" altLang="zh-TW" sz="4000" i="1">
                                  <a:latin typeface="Cambria Math" panose="02040503050406030204" pitchFamily="18" charset="0"/>
                                </a:rPr>
                                <m:t>=1</m:t>
                              </m:r>
                            </m:e>
                            <m:e>
                              <m:r>
                                <a:rPr lang="en-US" altLang="zh-TW" sz="4000" i="1">
                                  <a:latin typeface="Cambria Math" panose="02040503050406030204" pitchFamily="18" charset="0"/>
                                </a:rPr>
                                <m:t>𝑗</m:t>
                              </m:r>
                              <m:r>
                                <a:rPr lang="en-US" altLang="zh-TW" sz="4000" i="1">
                                  <a:latin typeface="Cambria Math" panose="02040503050406030204" pitchFamily="18" charset="0"/>
                                  <a:ea typeface="Cambria Math" panose="02040503050406030204" pitchFamily="18" charset="0"/>
                                </a:rPr>
                                <m:t>≠</m:t>
                              </m:r>
                              <m:r>
                                <a:rPr lang="en-US" altLang="zh-TW" sz="4000" i="1">
                                  <a:latin typeface="Cambria Math" panose="02040503050406030204" pitchFamily="18" charset="0"/>
                                </a:rPr>
                                <m:t>𝑖</m:t>
                              </m:r>
                            </m:e>
                          </m:eqArr>
                        </m:sub>
                        <m:sup>
                          <m:r>
                            <a:rPr lang="en-US" altLang="zh-TW" sz="4000" i="1">
                              <a:latin typeface="Cambria Math" panose="02040503050406030204" pitchFamily="18" charset="0"/>
                            </a:rPr>
                            <m:t>𝑁</m:t>
                          </m:r>
                        </m:sup>
                        <m:e>
                          <m:r>
                            <a:rPr lang="en-US" altLang="zh-TW" sz="4000" b="0" i="1" smtClean="0">
                              <a:latin typeface="Cambria Math" panose="02040503050406030204" pitchFamily="18" charset="0"/>
                            </a:rPr>
                            <m:t>𝑐</m:t>
                          </m:r>
                          <m:f>
                            <m:fPr>
                              <m:ctrlPr>
                                <a:rPr lang="en-US" altLang="zh-TW" sz="4000" b="0" i="1" smtClean="0">
                                  <a:latin typeface="Cambria Math" panose="02040503050406030204" pitchFamily="18" charset="0"/>
                                </a:rPr>
                              </m:ctrlPr>
                            </m:fPr>
                            <m:num>
                              <m:r>
                                <a:rPr lang="en-US" altLang="zh-TW" sz="4000" b="0" i="1" smtClean="0">
                                  <a:latin typeface="Cambria Math" panose="02040503050406030204" pitchFamily="18" charset="0"/>
                                </a:rPr>
                                <m:t>𝑢</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𝑏</m:t>
                                  </m:r>
                                </m:e>
                                <m:sub>
                                  <m:r>
                                    <a:rPr lang="en-US" altLang="zh-TW" sz="4000" b="0" i="1" smtClean="0">
                                      <a:latin typeface="Cambria Math" panose="02040503050406030204" pitchFamily="18" charset="0"/>
                                    </a:rPr>
                                    <m:t>𝑑</m:t>
                                  </m:r>
                                </m:sub>
                              </m:sSub>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𝑙</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𝑏</m:t>
                                  </m:r>
                                </m:e>
                                <m:sub>
                                  <m:r>
                                    <a:rPr lang="en-US" altLang="zh-TW" sz="4000" b="0" i="1" smtClean="0">
                                      <a:latin typeface="Cambria Math" panose="02040503050406030204" pitchFamily="18" charset="0"/>
                                    </a:rPr>
                                    <m:t>𝑑</m:t>
                                  </m:r>
                                </m:sub>
                              </m:sSub>
                            </m:num>
                            <m:den>
                              <m:r>
                                <a:rPr lang="en-US" altLang="zh-TW" sz="4000" b="0" i="1" smtClean="0">
                                  <a:latin typeface="Cambria Math" panose="02040503050406030204" pitchFamily="18" charset="0"/>
                                </a:rPr>
                                <m:t>2</m:t>
                              </m:r>
                            </m:den>
                          </m:f>
                          <m:r>
                            <a:rPr lang="en-US" altLang="zh-TW" sz="4000" i="1">
                              <a:latin typeface="Cambria Math" panose="02040503050406030204" pitchFamily="18" charset="0"/>
                            </a:rPr>
                            <m:t>𝑠</m:t>
                          </m:r>
                          <m:d>
                            <m:dPr>
                              <m:ctrlPr>
                                <a:rPr lang="en-US" altLang="zh-TW" sz="4000" i="1">
                                  <a:latin typeface="Cambria Math" panose="02040503050406030204" pitchFamily="18" charset="0"/>
                                </a:rPr>
                              </m:ctrlPr>
                            </m:dPr>
                            <m:e>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𝑗</m:t>
                                  </m:r>
                                </m:sub>
                              </m:sSub>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𝑖</m:t>
                                  </m:r>
                                </m:sub>
                              </m:sSub>
                              <m:r>
                                <a:rPr lang="en-US" altLang="zh-TW" sz="4000" b="0" i="1" smtClean="0">
                                  <a:latin typeface="Cambria Math" panose="02040503050406030204" pitchFamily="18" charset="0"/>
                                </a:rPr>
                                <m:t>|</m:t>
                              </m:r>
                            </m:e>
                          </m:d>
                          <m:f>
                            <m:fPr>
                              <m:ctrlPr>
                                <a:rPr lang="en-US" altLang="zh-TW" sz="4000" i="1" smtClean="0">
                                  <a:latin typeface="Cambria Math" panose="02040503050406030204" pitchFamily="18" charset="0"/>
                                </a:rPr>
                              </m:ctrlPr>
                            </m:fPr>
                            <m:num>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𝑗</m:t>
                                  </m:r>
                                </m:sub>
                              </m:sSub>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𝑖</m:t>
                                  </m:r>
                                </m:sub>
                              </m:sSub>
                            </m:num>
                            <m:den>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𝑑</m:t>
                                  </m:r>
                                </m:e>
                                <m:sub>
                                  <m:r>
                                    <a:rPr lang="en-US" altLang="zh-TW" sz="4000" b="0" i="1" smtClean="0">
                                      <a:latin typeface="Cambria Math" panose="02040503050406030204" pitchFamily="18" charset="0"/>
                                    </a:rPr>
                                    <m:t>𝑖𝑗</m:t>
                                  </m:r>
                                </m:sub>
                              </m:sSub>
                            </m:den>
                          </m:f>
                        </m:e>
                      </m:nary>
                      <m:r>
                        <a:rPr lang="en-US" altLang="zh-TW" sz="4000" i="1">
                          <a:latin typeface="Cambria Math" panose="02040503050406030204" pitchFamily="18" charset="0"/>
                        </a:rPr>
                        <m:t>)+</m:t>
                      </m:r>
                      <m:acc>
                        <m:accPr>
                          <m:chr m:val="̂"/>
                          <m:ctrlPr>
                            <a:rPr lang="en-US" altLang="zh-TW" sz="4000" i="1" smtClean="0">
                              <a:latin typeface="Cambria Math" panose="02040503050406030204" pitchFamily="18" charset="0"/>
                            </a:rPr>
                          </m:ctrlPr>
                        </m:accPr>
                        <m:e>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𝑇</m:t>
                              </m:r>
                            </m:e>
                            <m:sub>
                              <m:r>
                                <a:rPr lang="en-US" altLang="zh-TW" sz="4000" b="0" i="1" smtClean="0">
                                  <a:latin typeface="Cambria Math" panose="02040503050406030204" pitchFamily="18" charset="0"/>
                                </a:rPr>
                                <m:t>𝑑</m:t>
                              </m:r>
                            </m:sub>
                          </m:sSub>
                        </m:e>
                      </m:acc>
                    </m:oMath>
                  </m:oMathPara>
                </a14:m>
                <a:endParaRPr lang="en-US" altLang="zh-TW" sz="4000" dirty="0"/>
              </a:p>
              <a:p>
                <a:endParaRPr lang="zh-TW" altLang="en-US" dirty="0"/>
              </a:p>
            </p:txBody>
          </p:sp>
        </mc:Choice>
        <mc:Fallback xmlns="">
          <p:sp>
            <p:nvSpPr>
              <p:cNvPr id="5" name="文字方塊 4">
                <a:extLst>
                  <a:ext uri="{FF2B5EF4-FFF2-40B4-BE49-F238E27FC236}">
                    <a16:creationId xmlns:a16="http://schemas.microsoft.com/office/drawing/2014/main" id="{35BB59BE-47B4-43C7-969C-3ED84139784A}"/>
                  </a:ext>
                </a:extLst>
              </p:cNvPr>
              <p:cNvSpPr txBox="1">
                <a:spLocks noRot="1" noChangeAspect="1" noMove="1" noResize="1" noEditPoints="1" noAdjustHandles="1" noChangeArrowheads="1" noChangeShapeType="1" noTextEdit="1"/>
              </p:cNvSpPr>
              <p:nvPr/>
            </p:nvSpPr>
            <p:spPr>
              <a:xfrm>
                <a:off x="391886" y="1737360"/>
                <a:ext cx="11408228" cy="2601931"/>
              </a:xfrm>
              <a:prstGeom prst="rect">
                <a:avLst/>
              </a:prstGeom>
              <a:blipFill>
                <a:blip r:embed="rId3"/>
                <a:stretch>
                  <a:fillRect/>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CEAABEBD-6BF7-420D-8E19-0F0AA26E9057}"/>
              </a:ext>
            </a:extLst>
          </p:cNvPr>
          <p:cNvSpPr>
            <a:spLocks noGrp="1"/>
          </p:cNvSpPr>
          <p:nvPr>
            <p:ph type="dt" sz="half" idx="10"/>
          </p:nvPr>
        </p:nvSpPr>
        <p:spPr/>
        <p:txBody>
          <a:bodyPr/>
          <a:lstStyle/>
          <a:p>
            <a:fld id="{67C546A4-5324-4F6C-B49B-BFA7182D3ED8}"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EDB12526-8B9E-4DB3-AB9D-68E92FB63950}"/>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162275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C52F84-D3C9-4D81-A10B-8BF8DD8B850E}"/>
              </a:ext>
            </a:extLst>
          </p:cNvPr>
          <p:cNvSpPr>
            <a:spLocks noGrp="1"/>
          </p:cNvSpPr>
          <p:nvPr>
            <p:ph type="title"/>
          </p:nvPr>
        </p:nvSpPr>
        <p:spPr/>
        <p:txBody>
          <a:bodyPr/>
          <a:lstStyle/>
          <a:p>
            <a:r>
              <a:rPr lang="en-US" altLang="zh-TW" dirty="0">
                <a:solidFill>
                  <a:schemeClr val="tx1"/>
                </a:solidFill>
              </a:rPr>
              <a:t>Exploration to exploitation</a:t>
            </a:r>
            <a:endParaRPr lang="zh-TW" altLang="en-US" dirty="0"/>
          </a:p>
        </p:txBody>
      </p:sp>
      <p:sp>
        <p:nvSpPr>
          <p:cNvPr id="3" name="內容版面配置區 2">
            <a:extLst>
              <a:ext uri="{FF2B5EF4-FFF2-40B4-BE49-F238E27FC236}">
                <a16:creationId xmlns:a16="http://schemas.microsoft.com/office/drawing/2014/main" id="{481F5A0B-4FE7-4671-9F65-97EF471DEA8A}"/>
              </a:ext>
            </a:extLst>
          </p:cNvPr>
          <p:cNvSpPr>
            <a:spLocks noGrp="1"/>
          </p:cNvSpPr>
          <p:nvPr>
            <p:ph idx="1"/>
          </p:nvPr>
        </p:nvSpPr>
        <p:spPr>
          <a:xfrm>
            <a:off x="1097280" y="3065356"/>
            <a:ext cx="10058400" cy="2803737"/>
          </a:xfrm>
        </p:spPr>
        <p:txBody>
          <a:bodyPr/>
          <a:lstStyle/>
          <a:p>
            <a:r>
              <a:rPr lang="en-US" altLang="zh-TW" i="1" dirty="0" err="1"/>
              <a:t>cmax</a:t>
            </a:r>
            <a:r>
              <a:rPr lang="en-US" altLang="zh-TW" dirty="0"/>
              <a:t> is the maximum value</a:t>
            </a:r>
          </a:p>
          <a:p>
            <a:r>
              <a:rPr lang="en-US" altLang="zh-TW" i="1" dirty="0" err="1"/>
              <a:t>cmin</a:t>
            </a:r>
            <a:r>
              <a:rPr lang="en-US" altLang="zh-TW" dirty="0"/>
              <a:t> is the minimum value</a:t>
            </a:r>
          </a:p>
          <a:p>
            <a:r>
              <a:rPr lang="en-US" altLang="zh-TW" i="1" dirty="0"/>
              <a:t>l</a:t>
            </a:r>
            <a:r>
              <a:rPr lang="en-US" altLang="zh-TW" dirty="0"/>
              <a:t> indicates the current iteration</a:t>
            </a:r>
          </a:p>
          <a:p>
            <a:r>
              <a:rPr lang="en-US" altLang="zh-TW" i="1" dirty="0"/>
              <a:t>L</a:t>
            </a:r>
            <a:r>
              <a:rPr lang="en-US" altLang="zh-TW" dirty="0"/>
              <a:t> is the maximum number of iterations</a:t>
            </a:r>
            <a:endParaRPr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BBD257AB-6C6F-4C29-B497-60DEABD43120}"/>
                  </a:ext>
                </a:extLst>
              </p:cNvPr>
              <p:cNvSpPr txBox="1"/>
              <p:nvPr/>
            </p:nvSpPr>
            <p:spPr>
              <a:xfrm>
                <a:off x="1097280" y="1828800"/>
                <a:ext cx="6341351" cy="12365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latin typeface="Cambria Math" panose="02040503050406030204" pitchFamily="18" charset="0"/>
                        </a:rPr>
                        <m:t>𝑐</m:t>
                      </m:r>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𝑐𝑚𝑎𝑥</m:t>
                      </m:r>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𝑙</m:t>
                      </m:r>
                      <m:f>
                        <m:fPr>
                          <m:ctrlPr>
                            <a:rPr lang="en-US" altLang="zh-TW" sz="4000" b="0" i="1" smtClean="0">
                              <a:latin typeface="Cambria Math" panose="02040503050406030204" pitchFamily="18" charset="0"/>
                            </a:rPr>
                          </m:ctrlPr>
                        </m:fPr>
                        <m:num>
                          <m:r>
                            <a:rPr lang="en-US" altLang="zh-TW" sz="4000" b="0" i="1" smtClean="0">
                              <a:latin typeface="Cambria Math" panose="02040503050406030204" pitchFamily="18" charset="0"/>
                            </a:rPr>
                            <m:t>𝑐𝑚𝑎𝑥</m:t>
                          </m:r>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𝑐𝑚𝑖𝑛</m:t>
                          </m:r>
                        </m:num>
                        <m:den>
                          <m:r>
                            <a:rPr lang="en-US" altLang="zh-TW" sz="4000" b="0" i="1" smtClean="0">
                              <a:latin typeface="Cambria Math" panose="02040503050406030204" pitchFamily="18" charset="0"/>
                            </a:rPr>
                            <m:t>𝐿</m:t>
                          </m:r>
                        </m:den>
                      </m:f>
                    </m:oMath>
                  </m:oMathPara>
                </a14:m>
                <a:endParaRPr lang="zh-TW" altLang="en-US" sz="4000" dirty="0"/>
              </a:p>
            </p:txBody>
          </p:sp>
        </mc:Choice>
        <mc:Fallback xmlns="">
          <p:sp>
            <p:nvSpPr>
              <p:cNvPr id="4" name="文字方塊 3">
                <a:extLst>
                  <a:ext uri="{FF2B5EF4-FFF2-40B4-BE49-F238E27FC236}">
                    <a16:creationId xmlns:a16="http://schemas.microsoft.com/office/drawing/2014/main" id="{BBD257AB-6C6F-4C29-B497-60DEABD43120}"/>
                  </a:ext>
                </a:extLst>
              </p:cNvPr>
              <p:cNvSpPr txBox="1">
                <a:spLocks noRot="1" noChangeAspect="1" noMove="1" noResize="1" noEditPoints="1" noAdjustHandles="1" noChangeArrowheads="1" noChangeShapeType="1" noTextEdit="1"/>
              </p:cNvSpPr>
              <p:nvPr/>
            </p:nvSpPr>
            <p:spPr>
              <a:xfrm>
                <a:off x="1097280" y="1828800"/>
                <a:ext cx="6341351" cy="1236557"/>
              </a:xfrm>
              <a:prstGeom prst="rect">
                <a:avLst/>
              </a:prstGeom>
              <a:blipFill>
                <a:blip r:embed="rId3"/>
                <a:stretch>
                  <a:fillRect/>
                </a:stretch>
              </a:blipFill>
            </p:spPr>
            <p:txBody>
              <a:bodyPr/>
              <a:lstStyle/>
              <a:p>
                <a:r>
                  <a:rPr lang="zh-TW" altLang="en-US">
                    <a:noFill/>
                  </a:rPr>
                  <a:t> </a:t>
                </a:r>
              </a:p>
            </p:txBody>
          </p:sp>
        </mc:Fallback>
      </mc:AlternateContent>
      <p:sp>
        <p:nvSpPr>
          <p:cNvPr id="5" name="日期版面配置區 4">
            <a:extLst>
              <a:ext uri="{FF2B5EF4-FFF2-40B4-BE49-F238E27FC236}">
                <a16:creationId xmlns:a16="http://schemas.microsoft.com/office/drawing/2014/main" id="{438D70FB-FCD7-4028-9AC5-14092EC7A593}"/>
              </a:ext>
            </a:extLst>
          </p:cNvPr>
          <p:cNvSpPr>
            <a:spLocks noGrp="1"/>
          </p:cNvSpPr>
          <p:nvPr>
            <p:ph type="dt" sz="half" idx="10"/>
          </p:nvPr>
        </p:nvSpPr>
        <p:spPr/>
        <p:txBody>
          <a:bodyPr/>
          <a:lstStyle/>
          <a:p>
            <a:fld id="{423DE9D1-0326-4A87-A06D-D035E5B76113}"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B3CE9BC7-6568-4253-B2DC-CA5F13123D5C}"/>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229573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B259C-3EF6-4919-B5C8-B15F8962ACF3}"/>
              </a:ext>
            </a:extLst>
          </p:cNvPr>
          <p:cNvSpPr>
            <a:spLocks noGrp="1"/>
          </p:cNvSpPr>
          <p:nvPr>
            <p:ph type="title"/>
          </p:nvPr>
        </p:nvSpPr>
        <p:spPr/>
        <p:txBody>
          <a:bodyPr/>
          <a:lstStyle/>
          <a:p>
            <a:r>
              <a:rPr lang="en-US" altLang="zh-TW" dirty="0"/>
              <a:t>Position history</a:t>
            </a:r>
            <a:endParaRPr lang="zh-TW" altLang="en-US" dirty="0"/>
          </a:p>
        </p:txBody>
      </p:sp>
      <p:pic>
        <p:nvPicPr>
          <p:cNvPr id="4" name="內容版面配置區 3">
            <a:extLst>
              <a:ext uri="{FF2B5EF4-FFF2-40B4-BE49-F238E27FC236}">
                <a16:creationId xmlns:a16="http://schemas.microsoft.com/office/drawing/2014/main" id="{27093046-207E-4E7D-B2A1-DB59C1C30FDC}"/>
              </a:ext>
            </a:extLst>
          </p:cNvPr>
          <p:cNvPicPr>
            <a:picLocks noGrp="1" noChangeAspect="1"/>
          </p:cNvPicPr>
          <p:nvPr>
            <p:ph idx="1"/>
          </p:nvPr>
        </p:nvPicPr>
        <p:blipFill>
          <a:blip r:embed="rId3"/>
          <a:stretch>
            <a:fillRect/>
          </a:stretch>
        </p:blipFill>
        <p:spPr>
          <a:xfrm>
            <a:off x="1781130" y="1846263"/>
            <a:ext cx="8690066" cy="4022725"/>
          </a:xfrm>
          <a:prstGeom prst="rect">
            <a:avLst/>
          </a:prstGeom>
        </p:spPr>
      </p:pic>
      <p:sp>
        <p:nvSpPr>
          <p:cNvPr id="3" name="日期版面配置區 2">
            <a:extLst>
              <a:ext uri="{FF2B5EF4-FFF2-40B4-BE49-F238E27FC236}">
                <a16:creationId xmlns:a16="http://schemas.microsoft.com/office/drawing/2014/main" id="{ADADBD1A-FB2F-4F7B-A2A8-7FC85A869446}"/>
              </a:ext>
            </a:extLst>
          </p:cNvPr>
          <p:cNvSpPr>
            <a:spLocks noGrp="1"/>
          </p:cNvSpPr>
          <p:nvPr>
            <p:ph type="dt" sz="half" idx="10"/>
          </p:nvPr>
        </p:nvSpPr>
        <p:spPr/>
        <p:txBody>
          <a:bodyPr/>
          <a:lstStyle/>
          <a:p>
            <a:fld id="{E967DD91-BCA3-4269-8299-3631CF339622}"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9B114D66-868E-49D5-883F-B9BDCE8B8EA0}"/>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1268864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0BFAA0-4CBD-4BB1-8401-970AAD0EEC69}"/>
              </a:ext>
            </a:extLst>
          </p:cNvPr>
          <p:cNvSpPr>
            <a:spLocks noGrp="1"/>
          </p:cNvSpPr>
          <p:nvPr>
            <p:ph type="title"/>
          </p:nvPr>
        </p:nvSpPr>
        <p:spPr/>
        <p:txBody>
          <a:bodyPr/>
          <a:lstStyle/>
          <a:p>
            <a:r>
              <a:rPr lang="en-US" altLang="zh-TW" dirty="0"/>
              <a:t>GOA on a test function.</a:t>
            </a:r>
            <a:endParaRPr lang="zh-TW" altLang="en-US" dirty="0"/>
          </a:p>
        </p:txBody>
      </p:sp>
      <p:pic>
        <p:nvPicPr>
          <p:cNvPr id="6" name="內容版面配置區 5">
            <a:extLst>
              <a:ext uri="{FF2B5EF4-FFF2-40B4-BE49-F238E27FC236}">
                <a16:creationId xmlns:a16="http://schemas.microsoft.com/office/drawing/2014/main" id="{4D6BD837-EBB5-4D95-8D67-220878ECD9F6}"/>
              </a:ext>
            </a:extLst>
          </p:cNvPr>
          <p:cNvPicPr>
            <a:picLocks noGrp="1" noChangeAspect="1"/>
          </p:cNvPicPr>
          <p:nvPr>
            <p:ph idx="1"/>
          </p:nvPr>
        </p:nvPicPr>
        <p:blipFill>
          <a:blip r:embed="rId3"/>
          <a:stretch>
            <a:fillRect/>
          </a:stretch>
        </p:blipFill>
        <p:spPr>
          <a:xfrm>
            <a:off x="1096963" y="2150131"/>
            <a:ext cx="10058400" cy="3414989"/>
          </a:xfrm>
          <a:prstGeom prst="rect">
            <a:avLst/>
          </a:prstGeom>
        </p:spPr>
      </p:pic>
      <p:sp>
        <p:nvSpPr>
          <p:cNvPr id="3" name="日期版面配置區 2">
            <a:extLst>
              <a:ext uri="{FF2B5EF4-FFF2-40B4-BE49-F238E27FC236}">
                <a16:creationId xmlns:a16="http://schemas.microsoft.com/office/drawing/2014/main" id="{83234A8E-F76B-49E8-BCA4-BDBF8721618C}"/>
              </a:ext>
            </a:extLst>
          </p:cNvPr>
          <p:cNvSpPr>
            <a:spLocks noGrp="1"/>
          </p:cNvSpPr>
          <p:nvPr>
            <p:ph type="dt" sz="half" idx="10"/>
          </p:nvPr>
        </p:nvSpPr>
        <p:spPr/>
        <p:txBody>
          <a:bodyPr/>
          <a:lstStyle/>
          <a:p>
            <a:fld id="{59AEAD0F-6CD5-4A9C-96DB-425FFB1D95DA}"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E22433C1-C628-4222-B7D2-95D0BDF54618}"/>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197366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EF5031-5955-4BC6-9468-9BC7D95057EC}"/>
              </a:ext>
            </a:extLst>
          </p:cNvPr>
          <p:cNvSpPr>
            <a:spLocks noGrp="1"/>
          </p:cNvSpPr>
          <p:nvPr>
            <p:ph type="title"/>
          </p:nvPr>
        </p:nvSpPr>
        <p:spPr/>
        <p:txBody>
          <a:bodyPr/>
          <a:lstStyle/>
          <a:p>
            <a:r>
              <a:rPr lang="en-US" altLang="zh-TW" dirty="0"/>
              <a:t>Pseudo codes of the GOA algorithm.</a:t>
            </a:r>
            <a:endParaRPr lang="zh-TW" altLang="en-US" dirty="0"/>
          </a:p>
        </p:txBody>
      </p:sp>
      <p:pic>
        <p:nvPicPr>
          <p:cNvPr id="4" name="內容版面配置區 3">
            <a:extLst>
              <a:ext uri="{FF2B5EF4-FFF2-40B4-BE49-F238E27FC236}">
                <a16:creationId xmlns:a16="http://schemas.microsoft.com/office/drawing/2014/main" id="{00CDF8B7-93C5-47A6-939E-D2098B4C556C}"/>
              </a:ext>
            </a:extLst>
          </p:cNvPr>
          <p:cNvPicPr>
            <a:picLocks noGrp="1" noChangeAspect="1"/>
          </p:cNvPicPr>
          <p:nvPr>
            <p:ph idx="1"/>
          </p:nvPr>
        </p:nvPicPr>
        <p:blipFill>
          <a:blip r:embed="rId3"/>
          <a:stretch>
            <a:fillRect/>
          </a:stretch>
        </p:blipFill>
        <p:spPr>
          <a:xfrm>
            <a:off x="2441077" y="1846263"/>
            <a:ext cx="7370171" cy="4022725"/>
          </a:xfrm>
          <a:prstGeom prst="rect">
            <a:avLst/>
          </a:prstGeom>
        </p:spPr>
      </p:pic>
      <p:sp>
        <p:nvSpPr>
          <p:cNvPr id="3" name="日期版面配置區 2">
            <a:extLst>
              <a:ext uri="{FF2B5EF4-FFF2-40B4-BE49-F238E27FC236}">
                <a16:creationId xmlns:a16="http://schemas.microsoft.com/office/drawing/2014/main" id="{63336C51-D9F3-41F7-BF8E-88DD8BBE5D4C}"/>
              </a:ext>
            </a:extLst>
          </p:cNvPr>
          <p:cNvSpPr>
            <a:spLocks noGrp="1"/>
          </p:cNvSpPr>
          <p:nvPr>
            <p:ph type="dt" sz="half" idx="10"/>
          </p:nvPr>
        </p:nvSpPr>
        <p:spPr/>
        <p:txBody>
          <a:bodyPr/>
          <a:lstStyle/>
          <a:p>
            <a:fld id="{A2963458-0D81-43A9-B893-8C27DB1B0FC8}"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2DA3D196-6172-45DB-94D7-48E6DB83E71E}"/>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52444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1ED1FF-F59F-4F20-9133-75B0A25D6A0D}"/>
              </a:ext>
            </a:extLst>
          </p:cNvPr>
          <p:cNvSpPr>
            <a:spLocks noGrp="1"/>
          </p:cNvSpPr>
          <p:nvPr>
            <p:ph type="title"/>
          </p:nvPr>
        </p:nvSpPr>
        <p:spPr/>
        <p:txBody>
          <a:bodyPr/>
          <a:lstStyle/>
          <a:p>
            <a:r>
              <a:rPr lang="en-US" altLang="zh-TW" dirty="0"/>
              <a:t>Results</a:t>
            </a:r>
            <a:endParaRPr lang="zh-TW" altLang="en-US" dirty="0"/>
          </a:p>
        </p:txBody>
      </p:sp>
      <p:sp>
        <p:nvSpPr>
          <p:cNvPr id="3" name="內容版面配置區 2">
            <a:extLst>
              <a:ext uri="{FF2B5EF4-FFF2-40B4-BE49-F238E27FC236}">
                <a16:creationId xmlns:a16="http://schemas.microsoft.com/office/drawing/2014/main" id="{789CDB34-55EB-4228-A853-525C923E2C46}"/>
              </a:ext>
            </a:extLst>
          </p:cNvPr>
          <p:cNvSpPr>
            <a:spLocks noGrp="1"/>
          </p:cNvSpPr>
          <p:nvPr>
            <p:ph idx="1"/>
          </p:nvPr>
        </p:nvSpPr>
        <p:spPr/>
        <p:txBody>
          <a:bodyPr>
            <a:normAutofit/>
          </a:bodyPr>
          <a:lstStyle/>
          <a:p>
            <a:r>
              <a:rPr lang="en-US" altLang="zh-TW" sz="2800" dirty="0"/>
              <a:t>In the field of stochastic </a:t>
            </a:r>
            <a:r>
              <a:rPr lang="en-US" altLang="zh-TW" sz="2800" dirty="0" err="1"/>
              <a:t>optimisation</a:t>
            </a:r>
            <a:r>
              <a:rPr lang="en-US" altLang="zh-TW" sz="2800" dirty="0"/>
              <a:t>, it is common to employ a set of mathematical test functions with known optima.</a:t>
            </a:r>
          </a:p>
          <a:p>
            <a:pPr>
              <a:buFont typeface="Wingdings" panose="05000000000000000000" pitchFamily="2" charset="2"/>
              <a:buChar char="l"/>
            </a:pPr>
            <a:endParaRPr lang="en-US" altLang="zh-TW" sz="2800" dirty="0"/>
          </a:p>
          <a:p>
            <a:pPr>
              <a:buFont typeface="Wingdings" panose="05000000000000000000" pitchFamily="2" charset="2"/>
              <a:buChar char="l"/>
            </a:pPr>
            <a:r>
              <a:rPr lang="en-US" altLang="zh-TW" sz="2800" dirty="0"/>
              <a:t>Unimodal</a:t>
            </a:r>
          </a:p>
          <a:p>
            <a:pPr>
              <a:buFont typeface="Wingdings" panose="05000000000000000000" pitchFamily="2" charset="2"/>
              <a:buChar char="l"/>
            </a:pPr>
            <a:r>
              <a:rPr lang="en-US" altLang="zh-TW" sz="2800" dirty="0"/>
              <a:t>Multimodal</a:t>
            </a:r>
          </a:p>
          <a:p>
            <a:pPr>
              <a:buFont typeface="Wingdings" panose="05000000000000000000" pitchFamily="2" charset="2"/>
              <a:buChar char="l"/>
            </a:pPr>
            <a:r>
              <a:rPr lang="en-US" altLang="zh-TW" sz="2800" dirty="0"/>
              <a:t>composite </a:t>
            </a:r>
          </a:p>
          <a:p>
            <a:endParaRPr lang="en-US" altLang="zh-TW" sz="2800" dirty="0"/>
          </a:p>
          <a:p>
            <a:endParaRPr lang="zh-TW" altLang="en-US" sz="2800" dirty="0"/>
          </a:p>
        </p:txBody>
      </p:sp>
      <p:pic>
        <p:nvPicPr>
          <p:cNvPr id="4" name="圖片 3">
            <a:extLst>
              <a:ext uri="{FF2B5EF4-FFF2-40B4-BE49-F238E27FC236}">
                <a16:creationId xmlns:a16="http://schemas.microsoft.com/office/drawing/2014/main" id="{06E8E63E-5747-452A-A8AD-9354B0EBC04F}"/>
              </a:ext>
            </a:extLst>
          </p:cNvPr>
          <p:cNvPicPr>
            <a:picLocks noChangeAspect="1"/>
          </p:cNvPicPr>
          <p:nvPr/>
        </p:nvPicPr>
        <p:blipFill>
          <a:blip r:embed="rId3"/>
          <a:stretch>
            <a:fillRect/>
          </a:stretch>
        </p:blipFill>
        <p:spPr>
          <a:xfrm>
            <a:off x="3543300" y="3000697"/>
            <a:ext cx="8247300" cy="2629108"/>
          </a:xfrm>
          <a:prstGeom prst="rect">
            <a:avLst/>
          </a:prstGeom>
        </p:spPr>
      </p:pic>
      <p:sp>
        <p:nvSpPr>
          <p:cNvPr id="5" name="日期版面配置區 4">
            <a:extLst>
              <a:ext uri="{FF2B5EF4-FFF2-40B4-BE49-F238E27FC236}">
                <a16:creationId xmlns:a16="http://schemas.microsoft.com/office/drawing/2014/main" id="{B6FD927A-4960-4E06-AC7E-06999E235D65}"/>
              </a:ext>
            </a:extLst>
          </p:cNvPr>
          <p:cNvSpPr>
            <a:spLocks noGrp="1"/>
          </p:cNvSpPr>
          <p:nvPr>
            <p:ph type="dt" sz="half" idx="10"/>
          </p:nvPr>
        </p:nvSpPr>
        <p:spPr/>
        <p:txBody>
          <a:bodyPr/>
          <a:lstStyle/>
          <a:p>
            <a:fld id="{C6E681D1-11B0-4D5D-BB7E-7B7AE7AFA29E}"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03046DC0-38ED-419B-8F28-9D54C723D17E}"/>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2091975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F679F-F713-41EB-8D0E-15DCB398E2D5}"/>
              </a:ext>
            </a:extLst>
          </p:cNvPr>
          <p:cNvSpPr>
            <a:spLocks noGrp="1"/>
          </p:cNvSpPr>
          <p:nvPr>
            <p:ph type="title"/>
          </p:nvPr>
        </p:nvSpPr>
        <p:spPr/>
        <p:txBody>
          <a:bodyPr/>
          <a:lstStyle/>
          <a:p>
            <a:r>
              <a:rPr lang="en-US" altLang="zh-TW" dirty="0"/>
              <a:t>Unimodal</a:t>
            </a:r>
            <a:r>
              <a:rPr lang="zh-TW" altLang="en-US" dirty="0"/>
              <a:t> </a:t>
            </a:r>
            <a:r>
              <a:rPr lang="en-US" altLang="zh-TW" dirty="0"/>
              <a:t>test function</a:t>
            </a:r>
            <a:endParaRPr lang="zh-TW" altLang="en-US" dirty="0"/>
          </a:p>
        </p:txBody>
      </p:sp>
      <p:pic>
        <p:nvPicPr>
          <p:cNvPr id="4" name="內容版面配置區 3">
            <a:extLst>
              <a:ext uri="{FF2B5EF4-FFF2-40B4-BE49-F238E27FC236}">
                <a16:creationId xmlns:a16="http://schemas.microsoft.com/office/drawing/2014/main" id="{F68DE324-20F3-4D51-A4BF-7D53F23E9472}"/>
              </a:ext>
            </a:extLst>
          </p:cNvPr>
          <p:cNvPicPr>
            <a:picLocks noGrp="1" noChangeAspect="1"/>
          </p:cNvPicPr>
          <p:nvPr>
            <p:ph idx="1"/>
          </p:nvPr>
        </p:nvPicPr>
        <p:blipFill>
          <a:blip r:embed="rId3"/>
          <a:stretch>
            <a:fillRect/>
          </a:stretch>
        </p:blipFill>
        <p:spPr>
          <a:xfrm>
            <a:off x="1223963" y="1940299"/>
            <a:ext cx="10058400" cy="1929653"/>
          </a:xfrm>
          <a:prstGeom prst="rect">
            <a:avLst/>
          </a:prstGeom>
        </p:spPr>
      </p:pic>
      <p:pic>
        <p:nvPicPr>
          <p:cNvPr id="5" name="圖片 4">
            <a:extLst>
              <a:ext uri="{FF2B5EF4-FFF2-40B4-BE49-F238E27FC236}">
                <a16:creationId xmlns:a16="http://schemas.microsoft.com/office/drawing/2014/main" id="{BF81E06E-D8E5-41A5-A155-B724A8B79BEA}"/>
              </a:ext>
            </a:extLst>
          </p:cNvPr>
          <p:cNvPicPr>
            <a:picLocks noChangeAspect="1"/>
          </p:cNvPicPr>
          <p:nvPr/>
        </p:nvPicPr>
        <p:blipFill>
          <a:blip r:embed="rId4"/>
          <a:stretch>
            <a:fillRect/>
          </a:stretch>
        </p:blipFill>
        <p:spPr>
          <a:xfrm>
            <a:off x="1223963" y="3869952"/>
            <a:ext cx="10058400" cy="1982116"/>
          </a:xfrm>
          <a:prstGeom prst="rect">
            <a:avLst/>
          </a:prstGeom>
        </p:spPr>
      </p:pic>
      <p:sp>
        <p:nvSpPr>
          <p:cNvPr id="3" name="日期版面配置區 2">
            <a:extLst>
              <a:ext uri="{FF2B5EF4-FFF2-40B4-BE49-F238E27FC236}">
                <a16:creationId xmlns:a16="http://schemas.microsoft.com/office/drawing/2014/main" id="{38A3FC85-C019-46A9-A8F0-20C0242CB4FA}"/>
              </a:ext>
            </a:extLst>
          </p:cNvPr>
          <p:cNvSpPr>
            <a:spLocks noGrp="1"/>
          </p:cNvSpPr>
          <p:nvPr>
            <p:ph type="dt" sz="half" idx="10"/>
          </p:nvPr>
        </p:nvSpPr>
        <p:spPr/>
        <p:txBody>
          <a:bodyPr/>
          <a:lstStyle/>
          <a:p>
            <a:fld id="{6925954B-CEEA-455A-AEC5-9BBE9C10A3B2}"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03ACE2E0-DA2C-41AE-84D0-299ACBBBCEDE}"/>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118406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BFAAB-B17B-434C-8F6E-E0C6C4AB0E2B}"/>
              </a:ext>
            </a:extLst>
          </p:cNvPr>
          <p:cNvSpPr>
            <a:spLocks noGrp="1"/>
          </p:cNvSpPr>
          <p:nvPr>
            <p:ph type="title"/>
          </p:nvPr>
        </p:nvSpPr>
        <p:spPr/>
        <p:txBody>
          <a:bodyPr/>
          <a:lstStyle/>
          <a:p>
            <a:r>
              <a:rPr lang="en-US" altLang="zh-TW" dirty="0"/>
              <a:t>Grasshopper</a:t>
            </a:r>
            <a:endParaRPr lang="zh-TW" altLang="en-US" dirty="0"/>
          </a:p>
        </p:txBody>
      </p:sp>
      <p:sp>
        <p:nvSpPr>
          <p:cNvPr id="3" name="內容版面配置區 2">
            <a:extLst>
              <a:ext uri="{FF2B5EF4-FFF2-40B4-BE49-F238E27FC236}">
                <a16:creationId xmlns:a16="http://schemas.microsoft.com/office/drawing/2014/main" id="{C6CD74E2-75D1-4BC6-B5EB-B2F126AF081F}"/>
              </a:ext>
            </a:extLst>
          </p:cNvPr>
          <p:cNvSpPr>
            <a:spLocks noGrp="1"/>
          </p:cNvSpPr>
          <p:nvPr>
            <p:ph idx="1"/>
          </p:nvPr>
        </p:nvSpPr>
        <p:spPr>
          <a:xfrm>
            <a:off x="1097280" y="1845734"/>
            <a:ext cx="5998811" cy="4023360"/>
          </a:xfrm>
        </p:spPr>
        <p:txBody>
          <a:bodyPr/>
          <a:lstStyle/>
          <a:p>
            <a:pPr marL="0" indent="0">
              <a:buNone/>
            </a:pPr>
            <a:r>
              <a:rPr lang="en-US" altLang="zh-TW" dirty="0"/>
              <a:t>The size of the swarm may be of continental scale and a nightmare for farmers.</a:t>
            </a:r>
          </a:p>
          <a:p>
            <a:pPr marL="0" indent="0">
              <a:buNone/>
            </a:pPr>
            <a:endParaRPr lang="en-US" altLang="zh-TW" dirty="0"/>
          </a:p>
          <a:p>
            <a:pPr marL="0" indent="0">
              <a:buNone/>
            </a:pPr>
            <a:r>
              <a:rPr lang="en-US" altLang="zh-TW" dirty="0"/>
              <a:t>The unique aspect of the grasshopper swarm is that the swarming </a:t>
            </a:r>
            <a:r>
              <a:rPr lang="en-US" altLang="zh-TW" dirty="0" err="1"/>
              <a:t>behaviour</a:t>
            </a:r>
            <a:r>
              <a:rPr lang="en-US" altLang="zh-TW" dirty="0"/>
              <a:t> is found in both nymph and adulthood</a:t>
            </a:r>
          </a:p>
          <a:p>
            <a:pPr marL="0" indent="0">
              <a:buNone/>
            </a:pPr>
            <a:endParaRPr lang="en-US" altLang="zh-TW" dirty="0"/>
          </a:p>
          <a:p>
            <a:pPr marL="0" indent="0">
              <a:buNone/>
            </a:pPr>
            <a:endParaRPr lang="en-US" altLang="zh-TW" dirty="0"/>
          </a:p>
        </p:txBody>
      </p:sp>
      <p:pic>
        <p:nvPicPr>
          <p:cNvPr id="6" name="圖片 5">
            <a:extLst>
              <a:ext uri="{FF2B5EF4-FFF2-40B4-BE49-F238E27FC236}">
                <a16:creationId xmlns:a16="http://schemas.microsoft.com/office/drawing/2014/main" id="{BB8DB9DB-89C1-41C8-A56A-FBD0F39B3B8C}"/>
              </a:ext>
            </a:extLst>
          </p:cNvPr>
          <p:cNvPicPr>
            <a:picLocks noChangeAspect="1"/>
          </p:cNvPicPr>
          <p:nvPr/>
        </p:nvPicPr>
        <p:blipFill>
          <a:blip r:embed="rId3"/>
          <a:stretch>
            <a:fillRect/>
          </a:stretch>
        </p:blipFill>
        <p:spPr>
          <a:xfrm>
            <a:off x="7337631" y="1972549"/>
            <a:ext cx="4276584" cy="3769730"/>
          </a:xfrm>
          <a:prstGeom prst="rect">
            <a:avLst/>
          </a:prstGeom>
        </p:spPr>
      </p:pic>
      <p:sp>
        <p:nvSpPr>
          <p:cNvPr id="4" name="日期版面配置區 3">
            <a:extLst>
              <a:ext uri="{FF2B5EF4-FFF2-40B4-BE49-F238E27FC236}">
                <a16:creationId xmlns:a16="http://schemas.microsoft.com/office/drawing/2014/main" id="{7A09BDE2-7EDB-4A3D-9AD1-EEC79B9BDC2A}"/>
              </a:ext>
            </a:extLst>
          </p:cNvPr>
          <p:cNvSpPr>
            <a:spLocks noGrp="1"/>
          </p:cNvSpPr>
          <p:nvPr>
            <p:ph type="dt" sz="half" idx="10"/>
          </p:nvPr>
        </p:nvSpPr>
        <p:spPr/>
        <p:txBody>
          <a:bodyPr/>
          <a:lstStyle/>
          <a:p>
            <a:fld id="{D4BD7A84-C4F6-4F0E-B2EC-C105C489CB1D}"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EC5F32D8-2879-437E-9652-1110A25CC866}"/>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50811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2C8D97-3478-497A-8AED-E6FB260103B3}"/>
              </a:ext>
            </a:extLst>
          </p:cNvPr>
          <p:cNvSpPr>
            <a:spLocks noGrp="1"/>
          </p:cNvSpPr>
          <p:nvPr>
            <p:ph type="title"/>
          </p:nvPr>
        </p:nvSpPr>
        <p:spPr/>
        <p:txBody>
          <a:bodyPr/>
          <a:lstStyle/>
          <a:p>
            <a:r>
              <a:rPr lang="en-US" altLang="zh-TW" dirty="0"/>
              <a:t>Multimodal test function</a:t>
            </a:r>
            <a:endParaRPr lang="zh-TW" altLang="en-US" dirty="0"/>
          </a:p>
        </p:txBody>
      </p:sp>
      <p:pic>
        <p:nvPicPr>
          <p:cNvPr id="4" name="內容版面配置區 3">
            <a:extLst>
              <a:ext uri="{FF2B5EF4-FFF2-40B4-BE49-F238E27FC236}">
                <a16:creationId xmlns:a16="http://schemas.microsoft.com/office/drawing/2014/main" id="{6E48FD07-96B9-4FCB-908B-9B390034260D}"/>
              </a:ext>
            </a:extLst>
          </p:cNvPr>
          <p:cNvPicPr>
            <a:picLocks noGrp="1" noChangeAspect="1"/>
          </p:cNvPicPr>
          <p:nvPr>
            <p:ph idx="1"/>
          </p:nvPr>
        </p:nvPicPr>
        <p:blipFill>
          <a:blip r:embed="rId3"/>
          <a:stretch>
            <a:fillRect/>
          </a:stretch>
        </p:blipFill>
        <p:spPr>
          <a:xfrm>
            <a:off x="1096963" y="2875990"/>
            <a:ext cx="10058400" cy="1963270"/>
          </a:xfrm>
          <a:prstGeom prst="rect">
            <a:avLst/>
          </a:prstGeom>
        </p:spPr>
      </p:pic>
      <p:sp>
        <p:nvSpPr>
          <p:cNvPr id="3" name="日期版面配置區 2">
            <a:extLst>
              <a:ext uri="{FF2B5EF4-FFF2-40B4-BE49-F238E27FC236}">
                <a16:creationId xmlns:a16="http://schemas.microsoft.com/office/drawing/2014/main" id="{70B1E1F3-C7AB-4962-AF71-045977253187}"/>
              </a:ext>
            </a:extLst>
          </p:cNvPr>
          <p:cNvSpPr>
            <a:spLocks noGrp="1"/>
          </p:cNvSpPr>
          <p:nvPr>
            <p:ph type="dt" sz="half" idx="10"/>
          </p:nvPr>
        </p:nvSpPr>
        <p:spPr/>
        <p:txBody>
          <a:bodyPr/>
          <a:lstStyle/>
          <a:p>
            <a:fld id="{A69BCBF0-7D9C-46CD-A1E2-A2ABAA63A8BB}"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BFC0BA29-FA65-45AC-AB63-B90129D805FF}"/>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215870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4120E-9481-4CFF-BC8C-948FC98B5915}"/>
              </a:ext>
            </a:extLst>
          </p:cNvPr>
          <p:cNvSpPr>
            <a:spLocks noGrp="1"/>
          </p:cNvSpPr>
          <p:nvPr>
            <p:ph type="title"/>
          </p:nvPr>
        </p:nvSpPr>
        <p:spPr/>
        <p:txBody>
          <a:bodyPr/>
          <a:lstStyle/>
          <a:p>
            <a:r>
              <a:rPr lang="en-US" altLang="zh-TW" dirty="0"/>
              <a:t>Composite test function</a:t>
            </a:r>
            <a:endParaRPr lang="zh-TW" altLang="en-US" dirty="0"/>
          </a:p>
        </p:txBody>
      </p:sp>
      <p:pic>
        <p:nvPicPr>
          <p:cNvPr id="4" name="內容版面配置區 3">
            <a:extLst>
              <a:ext uri="{FF2B5EF4-FFF2-40B4-BE49-F238E27FC236}">
                <a16:creationId xmlns:a16="http://schemas.microsoft.com/office/drawing/2014/main" id="{3A9374E2-C868-4F39-88B0-13F09D88C356}"/>
              </a:ext>
            </a:extLst>
          </p:cNvPr>
          <p:cNvPicPr>
            <a:picLocks noGrp="1" noChangeAspect="1"/>
          </p:cNvPicPr>
          <p:nvPr>
            <p:ph idx="1"/>
          </p:nvPr>
        </p:nvPicPr>
        <p:blipFill>
          <a:blip r:embed="rId3"/>
          <a:stretch>
            <a:fillRect/>
          </a:stretch>
        </p:blipFill>
        <p:spPr>
          <a:xfrm>
            <a:off x="1097280" y="2187079"/>
            <a:ext cx="10058400" cy="1867892"/>
          </a:xfrm>
          <a:prstGeom prst="rect">
            <a:avLst/>
          </a:prstGeom>
        </p:spPr>
      </p:pic>
      <p:pic>
        <p:nvPicPr>
          <p:cNvPr id="5" name="圖片 4">
            <a:extLst>
              <a:ext uri="{FF2B5EF4-FFF2-40B4-BE49-F238E27FC236}">
                <a16:creationId xmlns:a16="http://schemas.microsoft.com/office/drawing/2014/main" id="{CF80600D-5893-4976-9403-FA2B2B7C4111}"/>
              </a:ext>
            </a:extLst>
          </p:cNvPr>
          <p:cNvPicPr>
            <a:picLocks noChangeAspect="1"/>
          </p:cNvPicPr>
          <p:nvPr/>
        </p:nvPicPr>
        <p:blipFill>
          <a:blip r:embed="rId4"/>
          <a:stretch>
            <a:fillRect/>
          </a:stretch>
        </p:blipFill>
        <p:spPr>
          <a:xfrm>
            <a:off x="1097280" y="4054971"/>
            <a:ext cx="10058400" cy="1862418"/>
          </a:xfrm>
          <a:prstGeom prst="rect">
            <a:avLst/>
          </a:prstGeom>
        </p:spPr>
      </p:pic>
      <p:sp>
        <p:nvSpPr>
          <p:cNvPr id="3" name="日期版面配置區 2">
            <a:extLst>
              <a:ext uri="{FF2B5EF4-FFF2-40B4-BE49-F238E27FC236}">
                <a16:creationId xmlns:a16="http://schemas.microsoft.com/office/drawing/2014/main" id="{C0D6CD44-A05A-478A-B81F-EDD197EF30F5}"/>
              </a:ext>
            </a:extLst>
          </p:cNvPr>
          <p:cNvSpPr>
            <a:spLocks noGrp="1"/>
          </p:cNvSpPr>
          <p:nvPr>
            <p:ph type="dt" sz="half" idx="10"/>
          </p:nvPr>
        </p:nvSpPr>
        <p:spPr/>
        <p:txBody>
          <a:bodyPr/>
          <a:lstStyle/>
          <a:p>
            <a:fld id="{B133A435-3B04-4A56-A0DA-F129E986B252}"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967F63E6-6F91-49FC-B61A-2AD151A34111}"/>
              </a:ext>
            </a:extLst>
          </p:cNvPr>
          <p:cNvSpPr>
            <a:spLocks noGrp="1"/>
          </p:cNvSpPr>
          <p:nvPr>
            <p:ph type="sldNum" sz="quarter" idx="12"/>
          </p:nvPr>
        </p:nvSpPr>
        <p:spPr/>
        <p:txBody>
          <a:bodyPr/>
          <a:lstStyle/>
          <a:p>
            <a:fld id="{8A7A6979-0714-4377-B894-6BE4C2D6E202}" type="slidenum">
              <a:rPr lang="en-US" smtClean="0"/>
              <a:pPr/>
              <a:t>21</a:t>
            </a:fld>
            <a:endParaRPr lang="en-US" dirty="0"/>
          </a:p>
        </p:txBody>
      </p:sp>
    </p:spTree>
    <p:extLst>
      <p:ext uri="{BB962C8B-B14F-4D97-AF65-F5344CB8AC3E}">
        <p14:creationId xmlns:p14="http://schemas.microsoft.com/office/powerpoint/2010/main" val="111027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7FD692-87DF-4096-99A7-24EC09D1ADB1}"/>
              </a:ext>
            </a:extLst>
          </p:cNvPr>
          <p:cNvSpPr>
            <a:spLocks noGrp="1"/>
          </p:cNvSpPr>
          <p:nvPr>
            <p:ph type="title"/>
          </p:nvPr>
        </p:nvSpPr>
        <p:spPr/>
        <p:txBody>
          <a:bodyPr/>
          <a:lstStyle/>
          <a:p>
            <a:r>
              <a:rPr lang="en-US" altLang="zh-TW" dirty="0"/>
              <a:t>Compare with other algorithms</a:t>
            </a:r>
            <a:endParaRPr lang="zh-TW" altLang="en-US" dirty="0"/>
          </a:p>
        </p:txBody>
      </p:sp>
      <p:pic>
        <p:nvPicPr>
          <p:cNvPr id="8" name="內容版面配置區 7">
            <a:extLst>
              <a:ext uri="{FF2B5EF4-FFF2-40B4-BE49-F238E27FC236}">
                <a16:creationId xmlns:a16="http://schemas.microsoft.com/office/drawing/2014/main" id="{8204D565-0CD0-414B-8CBC-DDFFFE832745}"/>
              </a:ext>
            </a:extLst>
          </p:cNvPr>
          <p:cNvPicPr>
            <a:picLocks noGrp="1" noChangeAspect="1"/>
          </p:cNvPicPr>
          <p:nvPr>
            <p:ph idx="1"/>
          </p:nvPr>
        </p:nvPicPr>
        <p:blipFill>
          <a:blip r:embed="rId3"/>
          <a:stretch>
            <a:fillRect/>
          </a:stretch>
        </p:blipFill>
        <p:spPr>
          <a:xfrm>
            <a:off x="3841753" y="1846263"/>
            <a:ext cx="4568820" cy="4022725"/>
          </a:xfrm>
          <a:prstGeom prst="rect">
            <a:avLst/>
          </a:prstGeom>
        </p:spPr>
      </p:pic>
      <p:sp>
        <p:nvSpPr>
          <p:cNvPr id="3" name="日期版面配置區 2">
            <a:extLst>
              <a:ext uri="{FF2B5EF4-FFF2-40B4-BE49-F238E27FC236}">
                <a16:creationId xmlns:a16="http://schemas.microsoft.com/office/drawing/2014/main" id="{D9A07B7E-DC6E-45B6-ADDE-B1B0C364E473}"/>
              </a:ext>
            </a:extLst>
          </p:cNvPr>
          <p:cNvSpPr>
            <a:spLocks noGrp="1"/>
          </p:cNvSpPr>
          <p:nvPr>
            <p:ph type="dt" sz="half" idx="10"/>
          </p:nvPr>
        </p:nvSpPr>
        <p:spPr/>
        <p:txBody>
          <a:bodyPr/>
          <a:lstStyle/>
          <a:p>
            <a:fld id="{D0F479F9-022F-4DE7-8AB8-D18201955400}"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8403FF19-C052-4A25-B8E3-CC5BAA0AB7D5}"/>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Tree>
    <p:extLst>
      <p:ext uri="{BB962C8B-B14F-4D97-AF65-F5344CB8AC3E}">
        <p14:creationId xmlns:p14="http://schemas.microsoft.com/office/powerpoint/2010/main" val="122930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10060-6745-45E3-A71A-5739B69AD251}"/>
              </a:ext>
            </a:extLst>
          </p:cNvPr>
          <p:cNvSpPr>
            <a:spLocks noGrp="1"/>
          </p:cNvSpPr>
          <p:nvPr>
            <p:ph type="title"/>
          </p:nvPr>
        </p:nvSpPr>
        <p:spPr/>
        <p:txBody>
          <a:bodyPr/>
          <a:lstStyle/>
          <a:p>
            <a:r>
              <a:rPr lang="en-US" altLang="zh-TW" dirty="0"/>
              <a:t>Unimodal</a:t>
            </a:r>
            <a:r>
              <a:rPr lang="zh-TW" altLang="en-US" dirty="0"/>
              <a:t> </a:t>
            </a:r>
            <a:r>
              <a:rPr lang="en-US" altLang="zh-TW" dirty="0"/>
              <a:t>test function</a:t>
            </a:r>
            <a:endParaRPr lang="zh-TW" altLang="en-US" dirty="0"/>
          </a:p>
        </p:txBody>
      </p:sp>
      <p:pic>
        <p:nvPicPr>
          <p:cNvPr id="4" name="內容版面配置區 3">
            <a:extLst>
              <a:ext uri="{FF2B5EF4-FFF2-40B4-BE49-F238E27FC236}">
                <a16:creationId xmlns:a16="http://schemas.microsoft.com/office/drawing/2014/main" id="{19DABE29-C24B-4DBE-A880-2A817C9C4F21}"/>
              </a:ext>
            </a:extLst>
          </p:cNvPr>
          <p:cNvPicPr>
            <a:picLocks noGrp="1" noChangeAspect="1"/>
          </p:cNvPicPr>
          <p:nvPr>
            <p:ph idx="1"/>
          </p:nvPr>
        </p:nvPicPr>
        <p:blipFill>
          <a:blip r:embed="rId3"/>
          <a:stretch>
            <a:fillRect/>
          </a:stretch>
        </p:blipFill>
        <p:spPr>
          <a:xfrm>
            <a:off x="2091762" y="1890438"/>
            <a:ext cx="8068801" cy="3934374"/>
          </a:xfrm>
          <a:prstGeom prst="rect">
            <a:avLst/>
          </a:prstGeom>
        </p:spPr>
      </p:pic>
      <p:sp>
        <p:nvSpPr>
          <p:cNvPr id="3" name="日期版面配置區 2">
            <a:extLst>
              <a:ext uri="{FF2B5EF4-FFF2-40B4-BE49-F238E27FC236}">
                <a16:creationId xmlns:a16="http://schemas.microsoft.com/office/drawing/2014/main" id="{31AB0598-E8B2-494A-8810-D6BC8CE7327A}"/>
              </a:ext>
            </a:extLst>
          </p:cNvPr>
          <p:cNvSpPr>
            <a:spLocks noGrp="1"/>
          </p:cNvSpPr>
          <p:nvPr>
            <p:ph type="dt" sz="half" idx="10"/>
          </p:nvPr>
        </p:nvSpPr>
        <p:spPr/>
        <p:txBody>
          <a:bodyPr/>
          <a:lstStyle/>
          <a:p>
            <a:fld id="{F5365055-12BA-4473-BF82-6B5BD272B72E}"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F47A75F3-B8FB-44C3-A5C9-31C76976F42F}"/>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345280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A4FB76-02E4-4A3E-A046-606ACEBA302B}"/>
              </a:ext>
            </a:extLst>
          </p:cNvPr>
          <p:cNvSpPr>
            <a:spLocks noGrp="1"/>
          </p:cNvSpPr>
          <p:nvPr>
            <p:ph type="title"/>
          </p:nvPr>
        </p:nvSpPr>
        <p:spPr/>
        <p:txBody>
          <a:bodyPr/>
          <a:lstStyle/>
          <a:p>
            <a:r>
              <a:rPr lang="en-US" altLang="zh-TW" dirty="0"/>
              <a:t>Unimodal</a:t>
            </a:r>
            <a:r>
              <a:rPr lang="zh-TW" altLang="en-US" dirty="0"/>
              <a:t> </a:t>
            </a:r>
            <a:r>
              <a:rPr lang="en-US" altLang="zh-TW" dirty="0"/>
              <a:t>test function</a:t>
            </a:r>
            <a:endParaRPr lang="zh-TW" altLang="en-US" dirty="0"/>
          </a:p>
        </p:txBody>
      </p:sp>
      <p:pic>
        <p:nvPicPr>
          <p:cNvPr id="4" name="內容版面配置區 3">
            <a:extLst>
              <a:ext uri="{FF2B5EF4-FFF2-40B4-BE49-F238E27FC236}">
                <a16:creationId xmlns:a16="http://schemas.microsoft.com/office/drawing/2014/main" id="{6467AF00-39B8-4597-A815-78CED5E251EF}"/>
              </a:ext>
            </a:extLst>
          </p:cNvPr>
          <p:cNvPicPr>
            <a:picLocks noGrp="1" noChangeAspect="1"/>
          </p:cNvPicPr>
          <p:nvPr>
            <p:ph idx="1"/>
          </p:nvPr>
        </p:nvPicPr>
        <p:blipFill>
          <a:blip r:embed="rId3"/>
          <a:stretch>
            <a:fillRect/>
          </a:stretch>
        </p:blipFill>
        <p:spPr>
          <a:xfrm>
            <a:off x="179843" y="1884363"/>
            <a:ext cx="5946637" cy="4022725"/>
          </a:xfrm>
          <a:prstGeom prst="rect">
            <a:avLst/>
          </a:prstGeom>
        </p:spPr>
      </p:pic>
      <p:sp>
        <p:nvSpPr>
          <p:cNvPr id="6" name="文字方塊 5">
            <a:extLst>
              <a:ext uri="{FF2B5EF4-FFF2-40B4-BE49-F238E27FC236}">
                <a16:creationId xmlns:a16="http://schemas.microsoft.com/office/drawing/2014/main" id="{B5582274-EB3D-4152-92E1-FBCC565B9665}"/>
              </a:ext>
            </a:extLst>
          </p:cNvPr>
          <p:cNvSpPr txBox="1"/>
          <p:nvPr/>
        </p:nvSpPr>
        <p:spPr>
          <a:xfrm>
            <a:off x="7835900" y="1561197"/>
            <a:ext cx="1208536" cy="646331"/>
          </a:xfrm>
          <a:prstGeom prst="rect">
            <a:avLst/>
          </a:prstGeom>
          <a:noFill/>
        </p:spPr>
        <p:txBody>
          <a:bodyPr wrap="none" rtlCol="0">
            <a:spAutoFit/>
          </a:bodyPr>
          <a:lstStyle/>
          <a:p>
            <a:r>
              <a:rPr lang="en-US" altLang="zh-TW" b="1" dirty="0"/>
              <a:t>Wilcoxon</a:t>
            </a:r>
          </a:p>
          <a:p>
            <a:endParaRPr lang="zh-TW" altLang="en-US" dirty="0"/>
          </a:p>
        </p:txBody>
      </p:sp>
      <p:pic>
        <p:nvPicPr>
          <p:cNvPr id="7" name="圖片 6">
            <a:extLst>
              <a:ext uri="{FF2B5EF4-FFF2-40B4-BE49-F238E27FC236}">
                <a16:creationId xmlns:a16="http://schemas.microsoft.com/office/drawing/2014/main" id="{DDC83C4F-ED6B-471F-9818-D9B4FADAD83F}"/>
              </a:ext>
            </a:extLst>
          </p:cNvPr>
          <p:cNvPicPr>
            <a:picLocks noChangeAspect="1"/>
          </p:cNvPicPr>
          <p:nvPr/>
        </p:nvPicPr>
        <p:blipFill>
          <a:blip r:embed="rId4"/>
          <a:stretch>
            <a:fillRect/>
          </a:stretch>
        </p:blipFill>
        <p:spPr>
          <a:xfrm>
            <a:off x="6126480" y="2207528"/>
            <a:ext cx="5425944" cy="3727118"/>
          </a:xfrm>
          <a:prstGeom prst="rect">
            <a:avLst/>
          </a:prstGeom>
        </p:spPr>
      </p:pic>
      <p:sp>
        <p:nvSpPr>
          <p:cNvPr id="3" name="日期版面配置區 2">
            <a:extLst>
              <a:ext uri="{FF2B5EF4-FFF2-40B4-BE49-F238E27FC236}">
                <a16:creationId xmlns:a16="http://schemas.microsoft.com/office/drawing/2014/main" id="{0BF9AAC8-FD85-4E37-8B34-3390112C35E7}"/>
              </a:ext>
            </a:extLst>
          </p:cNvPr>
          <p:cNvSpPr>
            <a:spLocks noGrp="1"/>
          </p:cNvSpPr>
          <p:nvPr>
            <p:ph type="dt" sz="half" idx="10"/>
          </p:nvPr>
        </p:nvSpPr>
        <p:spPr/>
        <p:txBody>
          <a:bodyPr/>
          <a:lstStyle/>
          <a:p>
            <a:fld id="{F8654701-AF80-43B7-82F0-4C9B6EC8AC33}"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C5A0494D-C73A-413B-9987-98BA591EFED9}"/>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385967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5B11E-AF82-45E9-A8E0-2A9149C0A23B}"/>
              </a:ext>
            </a:extLst>
          </p:cNvPr>
          <p:cNvSpPr>
            <a:spLocks noGrp="1"/>
          </p:cNvSpPr>
          <p:nvPr>
            <p:ph type="title"/>
          </p:nvPr>
        </p:nvSpPr>
        <p:spPr/>
        <p:txBody>
          <a:bodyPr/>
          <a:lstStyle/>
          <a:p>
            <a:r>
              <a:rPr lang="en-US" altLang="zh-TW" dirty="0"/>
              <a:t>Multimodal test function</a:t>
            </a:r>
            <a:endParaRPr lang="zh-TW" altLang="en-US" dirty="0"/>
          </a:p>
        </p:txBody>
      </p:sp>
      <p:pic>
        <p:nvPicPr>
          <p:cNvPr id="9" name="內容版面配置區 8">
            <a:extLst>
              <a:ext uri="{FF2B5EF4-FFF2-40B4-BE49-F238E27FC236}">
                <a16:creationId xmlns:a16="http://schemas.microsoft.com/office/drawing/2014/main" id="{317BC704-0225-4FC6-99C5-768B96DB1ED0}"/>
              </a:ext>
            </a:extLst>
          </p:cNvPr>
          <p:cNvPicPr>
            <a:picLocks noGrp="1" noChangeAspect="1"/>
          </p:cNvPicPr>
          <p:nvPr>
            <p:ph idx="1"/>
          </p:nvPr>
        </p:nvPicPr>
        <p:blipFill>
          <a:blip r:embed="rId3"/>
          <a:stretch>
            <a:fillRect/>
          </a:stretch>
        </p:blipFill>
        <p:spPr>
          <a:xfrm>
            <a:off x="1097280" y="1951038"/>
            <a:ext cx="5361487" cy="4022725"/>
          </a:xfrm>
          <a:prstGeom prst="rect">
            <a:avLst/>
          </a:prstGeom>
        </p:spPr>
      </p:pic>
      <p:pic>
        <p:nvPicPr>
          <p:cNvPr id="10" name="圖片 9">
            <a:extLst>
              <a:ext uri="{FF2B5EF4-FFF2-40B4-BE49-F238E27FC236}">
                <a16:creationId xmlns:a16="http://schemas.microsoft.com/office/drawing/2014/main" id="{27631056-61A2-4743-8E4B-0A9D315F17D8}"/>
              </a:ext>
            </a:extLst>
          </p:cNvPr>
          <p:cNvPicPr>
            <a:picLocks noChangeAspect="1"/>
          </p:cNvPicPr>
          <p:nvPr/>
        </p:nvPicPr>
        <p:blipFill>
          <a:blip r:embed="rId4"/>
          <a:stretch>
            <a:fillRect/>
          </a:stretch>
        </p:blipFill>
        <p:spPr>
          <a:xfrm>
            <a:off x="6458767" y="2328069"/>
            <a:ext cx="5647545" cy="2354262"/>
          </a:xfrm>
          <a:prstGeom prst="rect">
            <a:avLst/>
          </a:prstGeom>
        </p:spPr>
      </p:pic>
      <p:sp>
        <p:nvSpPr>
          <p:cNvPr id="3" name="日期版面配置區 2">
            <a:extLst>
              <a:ext uri="{FF2B5EF4-FFF2-40B4-BE49-F238E27FC236}">
                <a16:creationId xmlns:a16="http://schemas.microsoft.com/office/drawing/2014/main" id="{C3E2D1E4-ACD8-4E3A-9314-4797524D2588}"/>
              </a:ext>
            </a:extLst>
          </p:cNvPr>
          <p:cNvSpPr>
            <a:spLocks noGrp="1"/>
          </p:cNvSpPr>
          <p:nvPr>
            <p:ph type="dt" sz="half" idx="10"/>
          </p:nvPr>
        </p:nvSpPr>
        <p:spPr/>
        <p:txBody>
          <a:bodyPr/>
          <a:lstStyle/>
          <a:p>
            <a:fld id="{7D5F53BC-E5F0-408F-B356-7ACCAF5B3E6E}"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8B713D32-AEFE-44F5-BF43-B380D8BAF143}"/>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Tree>
    <p:extLst>
      <p:ext uri="{BB962C8B-B14F-4D97-AF65-F5344CB8AC3E}">
        <p14:creationId xmlns:p14="http://schemas.microsoft.com/office/powerpoint/2010/main" val="326156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5B11E-AF82-45E9-A8E0-2A9149C0A23B}"/>
              </a:ext>
            </a:extLst>
          </p:cNvPr>
          <p:cNvSpPr>
            <a:spLocks noGrp="1"/>
          </p:cNvSpPr>
          <p:nvPr>
            <p:ph type="title"/>
          </p:nvPr>
        </p:nvSpPr>
        <p:spPr/>
        <p:txBody>
          <a:bodyPr/>
          <a:lstStyle/>
          <a:p>
            <a:r>
              <a:rPr lang="en-US" altLang="zh-TW" dirty="0"/>
              <a:t>Multimodal test function</a:t>
            </a:r>
            <a:endParaRPr lang="zh-TW" altLang="en-US" dirty="0"/>
          </a:p>
        </p:txBody>
      </p:sp>
      <p:pic>
        <p:nvPicPr>
          <p:cNvPr id="4" name="內容版面配置區 3">
            <a:extLst>
              <a:ext uri="{FF2B5EF4-FFF2-40B4-BE49-F238E27FC236}">
                <a16:creationId xmlns:a16="http://schemas.microsoft.com/office/drawing/2014/main" id="{8E8ECCD4-6867-4F80-A5FD-D6C2D2D64600}"/>
              </a:ext>
            </a:extLst>
          </p:cNvPr>
          <p:cNvPicPr>
            <a:picLocks noGrp="1" noChangeAspect="1"/>
          </p:cNvPicPr>
          <p:nvPr>
            <p:ph idx="1"/>
          </p:nvPr>
        </p:nvPicPr>
        <p:blipFill>
          <a:blip r:embed="rId3"/>
          <a:stretch>
            <a:fillRect/>
          </a:stretch>
        </p:blipFill>
        <p:spPr>
          <a:xfrm>
            <a:off x="642662" y="1897063"/>
            <a:ext cx="6598202" cy="4022725"/>
          </a:xfrm>
          <a:prstGeom prst="rect">
            <a:avLst/>
          </a:prstGeom>
        </p:spPr>
      </p:pic>
      <p:pic>
        <p:nvPicPr>
          <p:cNvPr id="5" name="圖片 4">
            <a:extLst>
              <a:ext uri="{FF2B5EF4-FFF2-40B4-BE49-F238E27FC236}">
                <a16:creationId xmlns:a16="http://schemas.microsoft.com/office/drawing/2014/main" id="{678079C8-F7BF-4F02-977B-42BCD1660AEC}"/>
              </a:ext>
            </a:extLst>
          </p:cNvPr>
          <p:cNvPicPr>
            <a:picLocks noChangeAspect="1"/>
          </p:cNvPicPr>
          <p:nvPr/>
        </p:nvPicPr>
        <p:blipFill>
          <a:blip r:embed="rId4"/>
          <a:stretch>
            <a:fillRect/>
          </a:stretch>
        </p:blipFill>
        <p:spPr>
          <a:xfrm>
            <a:off x="7240864" y="2965451"/>
            <a:ext cx="4850405" cy="2954337"/>
          </a:xfrm>
          <a:prstGeom prst="rect">
            <a:avLst/>
          </a:prstGeom>
        </p:spPr>
      </p:pic>
      <p:sp>
        <p:nvSpPr>
          <p:cNvPr id="6" name="文字方塊 5">
            <a:extLst>
              <a:ext uri="{FF2B5EF4-FFF2-40B4-BE49-F238E27FC236}">
                <a16:creationId xmlns:a16="http://schemas.microsoft.com/office/drawing/2014/main" id="{1EAFBF60-B3F5-442E-99A2-722A16F26AC0}"/>
              </a:ext>
            </a:extLst>
          </p:cNvPr>
          <p:cNvSpPr txBox="1"/>
          <p:nvPr/>
        </p:nvSpPr>
        <p:spPr>
          <a:xfrm>
            <a:off x="7240864" y="2482582"/>
            <a:ext cx="1208536" cy="646331"/>
          </a:xfrm>
          <a:prstGeom prst="rect">
            <a:avLst/>
          </a:prstGeom>
          <a:noFill/>
        </p:spPr>
        <p:txBody>
          <a:bodyPr wrap="none" rtlCol="0">
            <a:spAutoFit/>
          </a:bodyPr>
          <a:lstStyle/>
          <a:p>
            <a:r>
              <a:rPr lang="en-US" altLang="zh-TW" b="1" dirty="0"/>
              <a:t>Wilcoxon</a:t>
            </a:r>
          </a:p>
          <a:p>
            <a:endParaRPr lang="zh-TW" altLang="en-US" dirty="0"/>
          </a:p>
        </p:txBody>
      </p:sp>
      <p:sp>
        <p:nvSpPr>
          <p:cNvPr id="3" name="日期版面配置區 2">
            <a:extLst>
              <a:ext uri="{FF2B5EF4-FFF2-40B4-BE49-F238E27FC236}">
                <a16:creationId xmlns:a16="http://schemas.microsoft.com/office/drawing/2014/main" id="{CB37642B-2AD2-4CDE-96ED-80EC3979D247}"/>
              </a:ext>
            </a:extLst>
          </p:cNvPr>
          <p:cNvSpPr>
            <a:spLocks noGrp="1"/>
          </p:cNvSpPr>
          <p:nvPr>
            <p:ph type="dt" sz="half" idx="10"/>
          </p:nvPr>
        </p:nvSpPr>
        <p:spPr/>
        <p:txBody>
          <a:bodyPr/>
          <a:lstStyle/>
          <a:p>
            <a:fld id="{5D1F812C-525B-4246-AF9A-B1CE022B2A0C}" type="datetime1">
              <a:rPr lang="zh-TW" altLang="en-US" smtClean="0"/>
              <a:t>2022/1/10</a:t>
            </a:fld>
            <a:endParaRPr lang="en-US" dirty="0"/>
          </a:p>
        </p:txBody>
      </p:sp>
      <p:sp>
        <p:nvSpPr>
          <p:cNvPr id="7" name="投影片編號版面配置區 6">
            <a:extLst>
              <a:ext uri="{FF2B5EF4-FFF2-40B4-BE49-F238E27FC236}">
                <a16:creationId xmlns:a16="http://schemas.microsoft.com/office/drawing/2014/main" id="{BA034F31-E89F-4CAE-AC08-BB71957B5864}"/>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Tree>
    <p:extLst>
      <p:ext uri="{BB962C8B-B14F-4D97-AF65-F5344CB8AC3E}">
        <p14:creationId xmlns:p14="http://schemas.microsoft.com/office/powerpoint/2010/main" val="2903814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D99331-0E41-4041-81F8-283C6ABBA79B}"/>
              </a:ext>
            </a:extLst>
          </p:cNvPr>
          <p:cNvSpPr>
            <a:spLocks noGrp="1"/>
          </p:cNvSpPr>
          <p:nvPr>
            <p:ph type="title"/>
          </p:nvPr>
        </p:nvSpPr>
        <p:spPr/>
        <p:txBody>
          <a:bodyPr/>
          <a:lstStyle/>
          <a:p>
            <a:r>
              <a:rPr lang="en-US" altLang="zh-TW" dirty="0"/>
              <a:t>Composite test function</a:t>
            </a:r>
            <a:endParaRPr lang="zh-TW" altLang="en-US" dirty="0"/>
          </a:p>
        </p:txBody>
      </p:sp>
      <p:pic>
        <p:nvPicPr>
          <p:cNvPr id="9" name="內容版面配置區 8">
            <a:extLst>
              <a:ext uri="{FF2B5EF4-FFF2-40B4-BE49-F238E27FC236}">
                <a16:creationId xmlns:a16="http://schemas.microsoft.com/office/drawing/2014/main" id="{C45C359F-7271-4244-925C-4D8194BCAE43}"/>
              </a:ext>
            </a:extLst>
          </p:cNvPr>
          <p:cNvPicPr>
            <a:picLocks noGrp="1" noChangeAspect="1"/>
          </p:cNvPicPr>
          <p:nvPr>
            <p:ph idx="1"/>
          </p:nvPr>
        </p:nvPicPr>
        <p:blipFill>
          <a:blip r:embed="rId3"/>
          <a:stretch>
            <a:fillRect/>
          </a:stretch>
        </p:blipFill>
        <p:spPr>
          <a:xfrm>
            <a:off x="1209820" y="1737360"/>
            <a:ext cx="6991643" cy="4848643"/>
          </a:xfrm>
          <a:prstGeom prst="rect">
            <a:avLst/>
          </a:prstGeom>
        </p:spPr>
      </p:pic>
      <p:sp>
        <p:nvSpPr>
          <p:cNvPr id="3" name="日期版面配置區 2">
            <a:extLst>
              <a:ext uri="{FF2B5EF4-FFF2-40B4-BE49-F238E27FC236}">
                <a16:creationId xmlns:a16="http://schemas.microsoft.com/office/drawing/2014/main" id="{02078919-ABA0-416E-98E6-71AB08E7ADD1}"/>
              </a:ext>
            </a:extLst>
          </p:cNvPr>
          <p:cNvSpPr>
            <a:spLocks noGrp="1"/>
          </p:cNvSpPr>
          <p:nvPr>
            <p:ph type="dt" sz="half" idx="10"/>
          </p:nvPr>
        </p:nvSpPr>
        <p:spPr/>
        <p:txBody>
          <a:bodyPr/>
          <a:lstStyle/>
          <a:p>
            <a:fld id="{E07B1F89-EC20-43D5-89AF-04A5542F9B6E}"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581EF421-FB3C-421D-A4BF-90FDAA3FFDF3}"/>
              </a:ext>
            </a:extLst>
          </p:cNvPr>
          <p:cNvSpPr>
            <a:spLocks noGrp="1"/>
          </p:cNvSpPr>
          <p:nvPr>
            <p:ph type="sldNum" sz="quarter" idx="12"/>
          </p:nvPr>
        </p:nvSpPr>
        <p:spPr/>
        <p:txBody>
          <a:bodyPr/>
          <a:lstStyle/>
          <a:p>
            <a:fld id="{8A7A6979-0714-4377-B894-6BE4C2D6E202}" type="slidenum">
              <a:rPr lang="en-US" smtClean="0"/>
              <a:pPr/>
              <a:t>27</a:t>
            </a:fld>
            <a:endParaRPr lang="en-US" dirty="0"/>
          </a:p>
        </p:txBody>
      </p:sp>
    </p:spTree>
    <p:extLst>
      <p:ext uri="{BB962C8B-B14F-4D97-AF65-F5344CB8AC3E}">
        <p14:creationId xmlns:p14="http://schemas.microsoft.com/office/powerpoint/2010/main" val="655967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D99331-0E41-4041-81F8-283C6ABBA79B}"/>
              </a:ext>
            </a:extLst>
          </p:cNvPr>
          <p:cNvSpPr>
            <a:spLocks noGrp="1"/>
          </p:cNvSpPr>
          <p:nvPr>
            <p:ph type="title"/>
          </p:nvPr>
        </p:nvSpPr>
        <p:spPr/>
        <p:txBody>
          <a:bodyPr/>
          <a:lstStyle/>
          <a:p>
            <a:r>
              <a:rPr lang="en-US" altLang="zh-TW" dirty="0"/>
              <a:t>Composite test function</a:t>
            </a:r>
            <a:endParaRPr lang="zh-TW" altLang="en-US" dirty="0"/>
          </a:p>
        </p:txBody>
      </p:sp>
      <p:pic>
        <p:nvPicPr>
          <p:cNvPr id="10" name="圖片 9">
            <a:extLst>
              <a:ext uri="{FF2B5EF4-FFF2-40B4-BE49-F238E27FC236}">
                <a16:creationId xmlns:a16="http://schemas.microsoft.com/office/drawing/2014/main" id="{E368FAA5-53F9-4883-9A71-45A62552A3CA}"/>
              </a:ext>
            </a:extLst>
          </p:cNvPr>
          <p:cNvPicPr>
            <a:picLocks noChangeAspect="1"/>
          </p:cNvPicPr>
          <p:nvPr/>
        </p:nvPicPr>
        <p:blipFill>
          <a:blip r:embed="rId3"/>
          <a:stretch>
            <a:fillRect/>
          </a:stretch>
        </p:blipFill>
        <p:spPr>
          <a:xfrm>
            <a:off x="1097280" y="1570322"/>
            <a:ext cx="5800686" cy="5001075"/>
          </a:xfrm>
          <a:prstGeom prst="rect">
            <a:avLst/>
          </a:prstGeom>
        </p:spPr>
      </p:pic>
      <p:pic>
        <p:nvPicPr>
          <p:cNvPr id="11" name="圖片 10">
            <a:extLst>
              <a:ext uri="{FF2B5EF4-FFF2-40B4-BE49-F238E27FC236}">
                <a16:creationId xmlns:a16="http://schemas.microsoft.com/office/drawing/2014/main" id="{6493AAA2-990A-4A7B-862E-F037EF30100C}"/>
              </a:ext>
            </a:extLst>
          </p:cNvPr>
          <p:cNvPicPr>
            <a:picLocks noChangeAspect="1"/>
          </p:cNvPicPr>
          <p:nvPr/>
        </p:nvPicPr>
        <p:blipFill rotWithShape="1">
          <a:blip r:embed="rId4"/>
          <a:srcRect r="31872"/>
          <a:stretch/>
        </p:blipFill>
        <p:spPr>
          <a:xfrm>
            <a:off x="6897966" y="1570322"/>
            <a:ext cx="5495671" cy="4023360"/>
          </a:xfrm>
          <a:prstGeom prst="rect">
            <a:avLst/>
          </a:prstGeom>
        </p:spPr>
      </p:pic>
      <p:sp>
        <p:nvSpPr>
          <p:cNvPr id="3" name="日期版面配置區 2">
            <a:extLst>
              <a:ext uri="{FF2B5EF4-FFF2-40B4-BE49-F238E27FC236}">
                <a16:creationId xmlns:a16="http://schemas.microsoft.com/office/drawing/2014/main" id="{8A4C6DBC-7A5F-42C8-97AF-C764B244B7B6}"/>
              </a:ext>
            </a:extLst>
          </p:cNvPr>
          <p:cNvSpPr>
            <a:spLocks noGrp="1"/>
          </p:cNvSpPr>
          <p:nvPr>
            <p:ph type="dt" sz="half" idx="10"/>
          </p:nvPr>
        </p:nvSpPr>
        <p:spPr/>
        <p:txBody>
          <a:bodyPr/>
          <a:lstStyle/>
          <a:p>
            <a:fld id="{391F46FE-BE41-4E04-8060-DAFE4C35FB95}"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6F0427BC-352A-4C04-8F52-97D37AB796BE}"/>
              </a:ext>
            </a:extLst>
          </p:cNvPr>
          <p:cNvSpPr>
            <a:spLocks noGrp="1"/>
          </p:cNvSpPr>
          <p:nvPr>
            <p:ph type="sldNum" sz="quarter" idx="12"/>
          </p:nvPr>
        </p:nvSpPr>
        <p:spPr/>
        <p:txBody>
          <a:bodyPr/>
          <a:lstStyle/>
          <a:p>
            <a:fld id="{8A7A6979-0714-4377-B894-6BE4C2D6E202}" type="slidenum">
              <a:rPr lang="en-US" smtClean="0"/>
              <a:pPr/>
              <a:t>28</a:t>
            </a:fld>
            <a:endParaRPr lang="en-US" dirty="0"/>
          </a:p>
        </p:txBody>
      </p:sp>
    </p:spTree>
    <p:extLst>
      <p:ext uri="{BB962C8B-B14F-4D97-AF65-F5344CB8AC3E}">
        <p14:creationId xmlns:p14="http://schemas.microsoft.com/office/powerpoint/2010/main" val="1407412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D99331-0E41-4041-81F8-283C6ABBA79B}"/>
              </a:ext>
            </a:extLst>
          </p:cNvPr>
          <p:cNvSpPr>
            <a:spLocks noGrp="1"/>
          </p:cNvSpPr>
          <p:nvPr>
            <p:ph type="title"/>
          </p:nvPr>
        </p:nvSpPr>
        <p:spPr/>
        <p:txBody>
          <a:bodyPr/>
          <a:lstStyle/>
          <a:p>
            <a:r>
              <a:rPr lang="en-US" altLang="zh-TW" dirty="0"/>
              <a:t>Composite test function</a:t>
            </a:r>
            <a:endParaRPr lang="zh-TW" altLang="en-US" dirty="0"/>
          </a:p>
        </p:txBody>
      </p:sp>
      <p:pic>
        <p:nvPicPr>
          <p:cNvPr id="4" name="內容版面配置區 3">
            <a:extLst>
              <a:ext uri="{FF2B5EF4-FFF2-40B4-BE49-F238E27FC236}">
                <a16:creationId xmlns:a16="http://schemas.microsoft.com/office/drawing/2014/main" id="{7B177A74-B55D-444E-A9AD-1E62F7DD37BB}"/>
              </a:ext>
            </a:extLst>
          </p:cNvPr>
          <p:cNvPicPr>
            <a:picLocks noGrp="1" noChangeAspect="1"/>
          </p:cNvPicPr>
          <p:nvPr>
            <p:ph idx="1"/>
          </p:nvPr>
        </p:nvPicPr>
        <p:blipFill>
          <a:blip r:embed="rId3"/>
          <a:stretch>
            <a:fillRect/>
          </a:stretch>
        </p:blipFill>
        <p:spPr>
          <a:xfrm>
            <a:off x="362484" y="1737360"/>
            <a:ext cx="6828358" cy="4022725"/>
          </a:xfrm>
          <a:prstGeom prst="rect">
            <a:avLst/>
          </a:prstGeom>
        </p:spPr>
      </p:pic>
      <p:pic>
        <p:nvPicPr>
          <p:cNvPr id="5" name="圖片 4">
            <a:extLst>
              <a:ext uri="{FF2B5EF4-FFF2-40B4-BE49-F238E27FC236}">
                <a16:creationId xmlns:a16="http://schemas.microsoft.com/office/drawing/2014/main" id="{A69C8DA7-5F86-4CD6-97A0-EDB3A839BE93}"/>
              </a:ext>
            </a:extLst>
          </p:cNvPr>
          <p:cNvPicPr>
            <a:picLocks noChangeAspect="1"/>
          </p:cNvPicPr>
          <p:nvPr/>
        </p:nvPicPr>
        <p:blipFill>
          <a:blip r:embed="rId4"/>
          <a:stretch>
            <a:fillRect/>
          </a:stretch>
        </p:blipFill>
        <p:spPr>
          <a:xfrm>
            <a:off x="7190842" y="2728477"/>
            <a:ext cx="4784428" cy="3031608"/>
          </a:xfrm>
          <a:prstGeom prst="rect">
            <a:avLst/>
          </a:prstGeom>
        </p:spPr>
      </p:pic>
      <p:sp>
        <p:nvSpPr>
          <p:cNvPr id="6" name="文字方塊 5">
            <a:extLst>
              <a:ext uri="{FF2B5EF4-FFF2-40B4-BE49-F238E27FC236}">
                <a16:creationId xmlns:a16="http://schemas.microsoft.com/office/drawing/2014/main" id="{1BB5521D-E5FF-4367-9DAE-7FED2ABEC606}"/>
              </a:ext>
            </a:extLst>
          </p:cNvPr>
          <p:cNvSpPr txBox="1"/>
          <p:nvPr/>
        </p:nvSpPr>
        <p:spPr>
          <a:xfrm>
            <a:off x="7391400" y="2273300"/>
            <a:ext cx="1208536" cy="646331"/>
          </a:xfrm>
          <a:prstGeom prst="rect">
            <a:avLst/>
          </a:prstGeom>
          <a:noFill/>
        </p:spPr>
        <p:txBody>
          <a:bodyPr wrap="none" rtlCol="0">
            <a:spAutoFit/>
          </a:bodyPr>
          <a:lstStyle/>
          <a:p>
            <a:r>
              <a:rPr lang="en-US" altLang="zh-TW" b="1" dirty="0"/>
              <a:t>Wilcoxon</a:t>
            </a:r>
          </a:p>
          <a:p>
            <a:endParaRPr lang="zh-TW" altLang="en-US" dirty="0"/>
          </a:p>
        </p:txBody>
      </p:sp>
      <p:sp>
        <p:nvSpPr>
          <p:cNvPr id="3" name="日期版面配置區 2">
            <a:extLst>
              <a:ext uri="{FF2B5EF4-FFF2-40B4-BE49-F238E27FC236}">
                <a16:creationId xmlns:a16="http://schemas.microsoft.com/office/drawing/2014/main" id="{8247730F-FB8C-4346-8C2A-CFEE67DB051D}"/>
              </a:ext>
            </a:extLst>
          </p:cNvPr>
          <p:cNvSpPr>
            <a:spLocks noGrp="1"/>
          </p:cNvSpPr>
          <p:nvPr>
            <p:ph type="dt" sz="half" idx="10"/>
          </p:nvPr>
        </p:nvSpPr>
        <p:spPr/>
        <p:txBody>
          <a:bodyPr/>
          <a:lstStyle/>
          <a:p>
            <a:fld id="{AE4ED913-8FD7-43F2-9D4F-496397840C72}" type="datetime1">
              <a:rPr lang="zh-TW" altLang="en-US" smtClean="0"/>
              <a:t>2022/1/10</a:t>
            </a:fld>
            <a:endParaRPr lang="en-US" dirty="0"/>
          </a:p>
        </p:txBody>
      </p:sp>
      <p:sp>
        <p:nvSpPr>
          <p:cNvPr id="7" name="投影片編號版面配置區 6">
            <a:extLst>
              <a:ext uri="{FF2B5EF4-FFF2-40B4-BE49-F238E27FC236}">
                <a16:creationId xmlns:a16="http://schemas.microsoft.com/office/drawing/2014/main" id="{2E257FAD-BCA0-4B0F-8A04-A6AA670213D6}"/>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1161935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9C572-DBFD-44AC-BF69-A2D57066892C}"/>
              </a:ext>
            </a:extLst>
          </p:cNvPr>
          <p:cNvSpPr>
            <a:spLocks noGrp="1"/>
          </p:cNvSpPr>
          <p:nvPr>
            <p:ph type="title"/>
          </p:nvPr>
        </p:nvSpPr>
        <p:spPr/>
        <p:txBody>
          <a:bodyPr/>
          <a:lstStyle/>
          <a:p>
            <a:r>
              <a:rPr lang="en-US" altLang="zh-TW" dirty="0"/>
              <a:t>Life cycle of grasshoppers</a:t>
            </a:r>
            <a:endParaRPr lang="zh-TW" altLang="en-US" dirty="0"/>
          </a:p>
        </p:txBody>
      </p:sp>
      <p:sp>
        <p:nvSpPr>
          <p:cNvPr id="3" name="內容版面配置區 2">
            <a:extLst>
              <a:ext uri="{FF2B5EF4-FFF2-40B4-BE49-F238E27FC236}">
                <a16:creationId xmlns:a16="http://schemas.microsoft.com/office/drawing/2014/main" id="{9619C798-BD9C-4B0C-9BBF-4EF4FA6B0754}"/>
              </a:ext>
            </a:extLst>
          </p:cNvPr>
          <p:cNvSpPr>
            <a:spLocks noGrp="1"/>
          </p:cNvSpPr>
          <p:nvPr>
            <p:ph idx="1"/>
          </p:nvPr>
        </p:nvSpPr>
        <p:spPr>
          <a:xfrm>
            <a:off x="1097280" y="1845734"/>
            <a:ext cx="5998811" cy="4023360"/>
          </a:xfrm>
        </p:spPr>
        <p:txBody>
          <a:bodyPr>
            <a:normAutofit/>
          </a:bodyPr>
          <a:lstStyle/>
          <a:p>
            <a:r>
              <a:rPr lang="en-US" altLang="zh-TW" dirty="0"/>
              <a:t>The main characteristic of the swarm in the larval phase is slow movement and small steps of the grasshoppers</a:t>
            </a:r>
          </a:p>
          <a:p>
            <a:endParaRPr lang="en-US" altLang="zh-TW" dirty="0"/>
          </a:p>
          <a:p>
            <a:r>
              <a:rPr lang="en-US" altLang="zh-TW" dirty="0"/>
              <a:t>Long-range and abrupt movement is the essential feature of the swarm in adulthood</a:t>
            </a:r>
          </a:p>
          <a:p>
            <a:endParaRPr lang="en-US" altLang="zh-TW" dirty="0"/>
          </a:p>
          <a:p>
            <a:r>
              <a:rPr lang="en-US" altLang="zh-TW" dirty="0"/>
              <a:t>Nature-inspired algorithms logically divide the search process into two tendencies: exploration and exploitation</a:t>
            </a:r>
          </a:p>
          <a:p>
            <a:endParaRPr lang="zh-TW" altLang="en-US" dirty="0"/>
          </a:p>
        </p:txBody>
      </p:sp>
      <p:pic>
        <p:nvPicPr>
          <p:cNvPr id="4" name="圖片 3">
            <a:extLst>
              <a:ext uri="{FF2B5EF4-FFF2-40B4-BE49-F238E27FC236}">
                <a16:creationId xmlns:a16="http://schemas.microsoft.com/office/drawing/2014/main" id="{353208E5-5B7E-4B82-ABD9-DA495B186214}"/>
              </a:ext>
            </a:extLst>
          </p:cNvPr>
          <p:cNvPicPr>
            <a:picLocks noChangeAspect="1"/>
          </p:cNvPicPr>
          <p:nvPr/>
        </p:nvPicPr>
        <p:blipFill rotWithShape="1">
          <a:blip r:embed="rId3"/>
          <a:srcRect l="2239" t="880"/>
          <a:stretch/>
        </p:blipFill>
        <p:spPr>
          <a:xfrm>
            <a:off x="7096091" y="1845734"/>
            <a:ext cx="4059589" cy="4010729"/>
          </a:xfrm>
          <a:prstGeom prst="rect">
            <a:avLst/>
          </a:prstGeom>
        </p:spPr>
      </p:pic>
      <p:sp>
        <p:nvSpPr>
          <p:cNvPr id="5" name="日期版面配置區 4">
            <a:extLst>
              <a:ext uri="{FF2B5EF4-FFF2-40B4-BE49-F238E27FC236}">
                <a16:creationId xmlns:a16="http://schemas.microsoft.com/office/drawing/2014/main" id="{71C40165-A9F3-4B53-B9C2-A0036E4BF33E}"/>
              </a:ext>
            </a:extLst>
          </p:cNvPr>
          <p:cNvSpPr>
            <a:spLocks noGrp="1"/>
          </p:cNvSpPr>
          <p:nvPr>
            <p:ph type="dt" sz="half" idx="10"/>
          </p:nvPr>
        </p:nvSpPr>
        <p:spPr/>
        <p:txBody>
          <a:bodyPr/>
          <a:lstStyle/>
          <a:p>
            <a:fld id="{14561868-569C-463D-8190-08ACDBB9FBE4}"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BB9363EB-4F0D-476E-A351-DCBB576F22AB}"/>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373715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695E1B-0EED-4199-BAD6-67314ACCF4CD}"/>
              </a:ext>
            </a:extLst>
          </p:cNvPr>
          <p:cNvSpPr>
            <a:spLocks noGrp="1"/>
          </p:cNvSpPr>
          <p:nvPr>
            <p:ph type="title"/>
          </p:nvPr>
        </p:nvSpPr>
        <p:spPr/>
        <p:txBody>
          <a:bodyPr/>
          <a:lstStyle/>
          <a:p>
            <a:r>
              <a:rPr lang="en-US" altLang="zh-TW" dirty="0"/>
              <a:t>Real applications</a:t>
            </a:r>
            <a:endParaRPr lang="zh-TW" altLang="en-US" dirty="0"/>
          </a:p>
        </p:txBody>
      </p:sp>
      <p:sp>
        <p:nvSpPr>
          <p:cNvPr id="3" name="內容版面配置區 2">
            <a:extLst>
              <a:ext uri="{FF2B5EF4-FFF2-40B4-BE49-F238E27FC236}">
                <a16:creationId xmlns:a16="http://schemas.microsoft.com/office/drawing/2014/main" id="{8B2BBE84-C28D-41CF-BA49-1D09F2A5A7C5}"/>
              </a:ext>
            </a:extLst>
          </p:cNvPr>
          <p:cNvSpPr>
            <a:spLocks noGrp="1"/>
          </p:cNvSpPr>
          <p:nvPr>
            <p:ph idx="1"/>
          </p:nvPr>
        </p:nvSpPr>
        <p:spPr/>
        <p:txBody>
          <a:bodyPr/>
          <a:lstStyle/>
          <a:p>
            <a:endParaRPr lang="en-US" altLang="zh-TW" dirty="0"/>
          </a:p>
          <a:p>
            <a:r>
              <a:rPr lang="en-US" altLang="zh-TW" dirty="0"/>
              <a:t>Three-bar truss design problem</a:t>
            </a:r>
          </a:p>
          <a:p>
            <a:endParaRPr lang="en-US" altLang="zh-TW" dirty="0"/>
          </a:p>
          <a:p>
            <a:r>
              <a:rPr lang="en-US" altLang="zh-TW" dirty="0"/>
              <a:t>Cantilever beam design problem</a:t>
            </a:r>
          </a:p>
          <a:p>
            <a:endParaRPr lang="en-US" altLang="zh-TW" dirty="0"/>
          </a:p>
          <a:p>
            <a:r>
              <a:rPr lang="en-US" altLang="zh-TW" dirty="0"/>
              <a:t>52-bar truss design</a:t>
            </a:r>
          </a:p>
          <a:p>
            <a:endParaRPr lang="zh-TW" altLang="en-US" dirty="0"/>
          </a:p>
        </p:txBody>
      </p:sp>
      <p:sp>
        <p:nvSpPr>
          <p:cNvPr id="4" name="日期版面配置區 3">
            <a:extLst>
              <a:ext uri="{FF2B5EF4-FFF2-40B4-BE49-F238E27FC236}">
                <a16:creationId xmlns:a16="http://schemas.microsoft.com/office/drawing/2014/main" id="{4D226C47-E54C-4802-AD33-18A3C5327FDC}"/>
              </a:ext>
            </a:extLst>
          </p:cNvPr>
          <p:cNvSpPr>
            <a:spLocks noGrp="1"/>
          </p:cNvSpPr>
          <p:nvPr>
            <p:ph type="dt" sz="half" idx="10"/>
          </p:nvPr>
        </p:nvSpPr>
        <p:spPr/>
        <p:txBody>
          <a:bodyPr/>
          <a:lstStyle/>
          <a:p>
            <a:fld id="{C989DD6D-BE21-40C1-8D21-12778F7F5548}"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E2A2DAAD-798D-468E-B04D-0CC7C7970B31}"/>
              </a:ext>
            </a:extLst>
          </p:cNvPr>
          <p:cNvSpPr>
            <a:spLocks noGrp="1"/>
          </p:cNvSpPr>
          <p:nvPr>
            <p:ph type="sldNum" sz="quarter" idx="12"/>
          </p:nvPr>
        </p:nvSpPr>
        <p:spPr/>
        <p:txBody>
          <a:bodyPr/>
          <a:lstStyle/>
          <a:p>
            <a:fld id="{8A7A6979-0714-4377-B894-6BE4C2D6E202}" type="slidenum">
              <a:rPr lang="en-US" smtClean="0"/>
              <a:pPr/>
              <a:t>30</a:t>
            </a:fld>
            <a:endParaRPr lang="en-US" dirty="0"/>
          </a:p>
        </p:txBody>
      </p:sp>
    </p:spTree>
    <p:extLst>
      <p:ext uri="{BB962C8B-B14F-4D97-AF65-F5344CB8AC3E}">
        <p14:creationId xmlns:p14="http://schemas.microsoft.com/office/powerpoint/2010/main" val="420911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E679F-6498-423C-95F3-5B5796CF6DBB}"/>
              </a:ext>
            </a:extLst>
          </p:cNvPr>
          <p:cNvSpPr>
            <a:spLocks noGrp="1"/>
          </p:cNvSpPr>
          <p:nvPr>
            <p:ph type="title"/>
          </p:nvPr>
        </p:nvSpPr>
        <p:spPr/>
        <p:txBody>
          <a:bodyPr/>
          <a:lstStyle/>
          <a:p>
            <a:r>
              <a:rPr lang="en-US" altLang="zh-TW" dirty="0"/>
              <a:t>Three-bar truss design problem</a:t>
            </a:r>
            <a:endParaRPr lang="zh-TW" altLang="en-US" dirty="0"/>
          </a:p>
        </p:txBody>
      </p:sp>
      <p:pic>
        <p:nvPicPr>
          <p:cNvPr id="4" name="內容版面配置區 3">
            <a:extLst>
              <a:ext uri="{FF2B5EF4-FFF2-40B4-BE49-F238E27FC236}">
                <a16:creationId xmlns:a16="http://schemas.microsoft.com/office/drawing/2014/main" id="{EE601E43-9AC6-4621-88F1-0C8BB1778AC8}"/>
              </a:ext>
            </a:extLst>
          </p:cNvPr>
          <p:cNvPicPr>
            <a:picLocks noGrp="1" noChangeAspect="1"/>
          </p:cNvPicPr>
          <p:nvPr>
            <p:ph idx="1"/>
          </p:nvPr>
        </p:nvPicPr>
        <p:blipFill rotWithShape="1">
          <a:blip r:embed="rId3"/>
          <a:srcRect l="1155" t="-1" b="1468"/>
          <a:stretch/>
        </p:blipFill>
        <p:spPr>
          <a:xfrm>
            <a:off x="6218444" y="1860332"/>
            <a:ext cx="5620880" cy="3063360"/>
          </a:xfrm>
          <a:prstGeom prst="rect">
            <a:avLst/>
          </a:prstGeom>
        </p:spPr>
      </p:pic>
      <p:pic>
        <p:nvPicPr>
          <p:cNvPr id="5" name="圖片 4">
            <a:extLst>
              <a:ext uri="{FF2B5EF4-FFF2-40B4-BE49-F238E27FC236}">
                <a16:creationId xmlns:a16="http://schemas.microsoft.com/office/drawing/2014/main" id="{E5BC90E1-26F8-4C93-A76D-B22C8ECB42CB}"/>
              </a:ext>
            </a:extLst>
          </p:cNvPr>
          <p:cNvPicPr>
            <a:picLocks noChangeAspect="1"/>
          </p:cNvPicPr>
          <p:nvPr/>
        </p:nvPicPr>
        <p:blipFill>
          <a:blip r:embed="rId4"/>
          <a:stretch>
            <a:fillRect/>
          </a:stretch>
        </p:blipFill>
        <p:spPr>
          <a:xfrm>
            <a:off x="150172" y="1860332"/>
            <a:ext cx="6068272" cy="3410426"/>
          </a:xfrm>
          <a:prstGeom prst="rect">
            <a:avLst/>
          </a:prstGeom>
        </p:spPr>
      </p:pic>
      <p:sp>
        <p:nvSpPr>
          <p:cNvPr id="3" name="日期版面配置區 2">
            <a:extLst>
              <a:ext uri="{FF2B5EF4-FFF2-40B4-BE49-F238E27FC236}">
                <a16:creationId xmlns:a16="http://schemas.microsoft.com/office/drawing/2014/main" id="{BBBD6356-AAEA-42A0-A45A-11DADFFC4CD8}"/>
              </a:ext>
            </a:extLst>
          </p:cNvPr>
          <p:cNvSpPr>
            <a:spLocks noGrp="1"/>
          </p:cNvSpPr>
          <p:nvPr>
            <p:ph type="dt" sz="half" idx="10"/>
          </p:nvPr>
        </p:nvSpPr>
        <p:spPr/>
        <p:txBody>
          <a:bodyPr/>
          <a:lstStyle/>
          <a:p>
            <a:fld id="{664EB324-4BD2-4C8B-9EF7-C1E27916E3CF}"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4F88930D-712D-4671-9202-CBD3A4EA4016}"/>
              </a:ext>
            </a:extLst>
          </p:cNvPr>
          <p:cNvSpPr>
            <a:spLocks noGrp="1"/>
          </p:cNvSpPr>
          <p:nvPr>
            <p:ph type="sldNum" sz="quarter" idx="12"/>
          </p:nvPr>
        </p:nvSpPr>
        <p:spPr/>
        <p:txBody>
          <a:bodyPr/>
          <a:lstStyle/>
          <a:p>
            <a:fld id="{8A7A6979-0714-4377-B894-6BE4C2D6E202}" type="slidenum">
              <a:rPr lang="en-US" smtClean="0"/>
              <a:pPr/>
              <a:t>31</a:t>
            </a:fld>
            <a:endParaRPr lang="en-US" dirty="0"/>
          </a:p>
        </p:txBody>
      </p:sp>
    </p:spTree>
    <p:extLst>
      <p:ext uri="{BB962C8B-B14F-4D97-AF65-F5344CB8AC3E}">
        <p14:creationId xmlns:p14="http://schemas.microsoft.com/office/powerpoint/2010/main" val="2148919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E679F-6498-423C-95F3-5B5796CF6DBB}"/>
              </a:ext>
            </a:extLst>
          </p:cNvPr>
          <p:cNvSpPr>
            <a:spLocks noGrp="1"/>
          </p:cNvSpPr>
          <p:nvPr>
            <p:ph type="title"/>
          </p:nvPr>
        </p:nvSpPr>
        <p:spPr/>
        <p:txBody>
          <a:bodyPr/>
          <a:lstStyle/>
          <a:p>
            <a:r>
              <a:rPr lang="en-US" altLang="zh-TW" dirty="0"/>
              <a:t>Three-bar truss design problem</a:t>
            </a:r>
            <a:endParaRPr lang="zh-TW" altLang="en-US" dirty="0"/>
          </a:p>
        </p:txBody>
      </p:sp>
      <p:pic>
        <p:nvPicPr>
          <p:cNvPr id="8" name="內容版面配置區 7">
            <a:extLst>
              <a:ext uri="{FF2B5EF4-FFF2-40B4-BE49-F238E27FC236}">
                <a16:creationId xmlns:a16="http://schemas.microsoft.com/office/drawing/2014/main" id="{F2FEB293-490F-42C5-9CF4-B84AF19859A5}"/>
              </a:ext>
            </a:extLst>
          </p:cNvPr>
          <p:cNvPicPr>
            <a:picLocks noGrp="1" noChangeAspect="1"/>
          </p:cNvPicPr>
          <p:nvPr>
            <p:ph idx="1"/>
          </p:nvPr>
        </p:nvPicPr>
        <p:blipFill>
          <a:blip r:embed="rId3"/>
          <a:stretch>
            <a:fillRect/>
          </a:stretch>
        </p:blipFill>
        <p:spPr>
          <a:xfrm>
            <a:off x="2643991" y="1846263"/>
            <a:ext cx="6964343" cy="4022725"/>
          </a:xfrm>
          <a:prstGeom prst="rect">
            <a:avLst/>
          </a:prstGeom>
        </p:spPr>
      </p:pic>
      <p:sp>
        <p:nvSpPr>
          <p:cNvPr id="3" name="日期版面配置區 2">
            <a:extLst>
              <a:ext uri="{FF2B5EF4-FFF2-40B4-BE49-F238E27FC236}">
                <a16:creationId xmlns:a16="http://schemas.microsoft.com/office/drawing/2014/main" id="{F294FF20-EC76-4369-9636-823048BBE714}"/>
              </a:ext>
            </a:extLst>
          </p:cNvPr>
          <p:cNvSpPr>
            <a:spLocks noGrp="1"/>
          </p:cNvSpPr>
          <p:nvPr>
            <p:ph type="dt" sz="half" idx="10"/>
          </p:nvPr>
        </p:nvSpPr>
        <p:spPr/>
        <p:txBody>
          <a:bodyPr/>
          <a:lstStyle/>
          <a:p>
            <a:fld id="{A922E328-1716-48A3-AC1A-FBED0478AFA3}"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D821F5DF-5EA8-4C65-9816-43DD919FD504}"/>
              </a:ext>
            </a:extLst>
          </p:cNvPr>
          <p:cNvSpPr>
            <a:spLocks noGrp="1"/>
          </p:cNvSpPr>
          <p:nvPr>
            <p:ph type="sldNum" sz="quarter" idx="12"/>
          </p:nvPr>
        </p:nvSpPr>
        <p:spPr/>
        <p:txBody>
          <a:bodyPr/>
          <a:lstStyle/>
          <a:p>
            <a:fld id="{8A7A6979-0714-4377-B894-6BE4C2D6E202}" type="slidenum">
              <a:rPr lang="en-US" smtClean="0"/>
              <a:pPr/>
              <a:t>32</a:t>
            </a:fld>
            <a:endParaRPr lang="en-US" dirty="0"/>
          </a:p>
        </p:txBody>
      </p:sp>
    </p:spTree>
    <p:extLst>
      <p:ext uri="{BB962C8B-B14F-4D97-AF65-F5344CB8AC3E}">
        <p14:creationId xmlns:p14="http://schemas.microsoft.com/office/powerpoint/2010/main" val="2593211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376A10-FCDC-437F-8F7D-04FAA0207D81}"/>
              </a:ext>
            </a:extLst>
          </p:cNvPr>
          <p:cNvSpPr>
            <a:spLocks noGrp="1"/>
          </p:cNvSpPr>
          <p:nvPr>
            <p:ph type="title"/>
          </p:nvPr>
        </p:nvSpPr>
        <p:spPr/>
        <p:txBody>
          <a:bodyPr/>
          <a:lstStyle/>
          <a:p>
            <a:r>
              <a:rPr lang="en-US" altLang="zh-TW" dirty="0"/>
              <a:t>Cantilever beam design problem</a:t>
            </a:r>
            <a:endParaRPr lang="zh-TW" altLang="en-US" dirty="0"/>
          </a:p>
        </p:txBody>
      </p:sp>
      <p:pic>
        <p:nvPicPr>
          <p:cNvPr id="4" name="內容版面配置區 3">
            <a:extLst>
              <a:ext uri="{FF2B5EF4-FFF2-40B4-BE49-F238E27FC236}">
                <a16:creationId xmlns:a16="http://schemas.microsoft.com/office/drawing/2014/main" id="{41359537-FF31-4124-9631-66612A429724}"/>
              </a:ext>
            </a:extLst>
          </p:cNvPr>
          <p:cNvPicPr>
            <a:picLocks noGrp="1" noChangeAspect="1"/>
          </p:cNvPicPr>
          <p:nvPr>
            <p:ph idx="1"/>
          </p:nvPr>
        </p:nvPicPr>
        <p:blipFill>
          <a:blip r:embed="rId3"/>
          <a:stretch>
            <a:fillRect/>
          </a:stretch>
        </p:blipFill>
        <p:spPr>
          <a:xfrm>
            <a:off x="344285" y="1934987"/>
            <a:ext cx="6615633" cy="1989899"/>
          </a:xfrm>
          <a:prstGeom prst="rect">
            <a:avLst/>
          </a:prstGeom>
        </p:spPr>
      </p:pic>
      <p:pic>
        <p:nvPicPr>
          <p:cNvPr id="5" name="圖片 4">
            <a:extLst>
              <a:ext uri="{FF2B5EF4-FFF2-40B4-BE49-F238E27FC236}">
                <a16:creationId xmlns:a16="http://schemas.microsoft.com/office/drawing/2014/main" id="{C204FF89-05E4-463F-AB09-7C48D404AF18}"/>
              </a:ext>
            </a:extLst>
          </p:cNvPr>
          <p:cNvPicPr>
            <a:picLocks noChangeAspect="1"/>
          </p:cNvPicPr>
          <p:nvPr/>
        </p:nvPicPr>
        <p:blipFill>
          <a:blip r:embed="rId4"/>
          <a:stretch>
            <a:fillRect/>
          </a:stretch>
        </p:blipFill>
        <p:spPr>
          <a:xfrm>
            <a:off x="344285" y="4024034"/>
            <a:ext cx="9078592" cy="1876687"/>
          </a:xfrm>
          <a:prstGeom prst="rect">
            <a:avLst/>
          </a:prstGeom>
        </p:spPr>
      </p:pic>
      <p:sp>
        <p:nvSpPr>
          <p:cNvPr id="3" name="日期版面配置區 2">
            <a:extLst>
              <a:ext uri="{FF2B5EF4-FFF2-40B4-BE49-F238E27FC236}">
                <a16:creationId xmlns:a16="http://schemas.microsoft.com/office/drawing/2014/main" id="{2D2A6635-5041-432D-8EF9-E6DA1B7B2DFD}"/>
              </a:ext>
            </a:extLst>
          </p:cNvPr>
          <p:cNvSpPr>
            <a:spLocks noGrp="1"/>
          </p:cNvSpPr>
          <p:nvPr>
            <p:ph type="dt" sz="half" idx="10"/>
          </p:nvPr>
        </p:nvSpPr>
        <p:spPr/>
        <p:txBody>
          <a:bodyPr/>
          <a:lstStyle/>
          <a:p>
            <a:fld id="{A1249E5C-D5C5-48C8-ACA8-0B7527DF509C}"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F9F09F64-59F0-49BB-AFD8-AE594D7820D6}"/>
              </a:ext>
            </a:extLst>
          </p:cNvPr>
          <p:cNvSpPr>
            <a:spLocks noGrp="1"/>
          </p:cNvSpPr>
          <p:nvPr>
            <p:ph type="sldNum" sz="quarter" idx="12"/>
          </p:nvPr>
        </p:nvSpPr>
        <p:spPr/>
        <p:txBody>
          <a:bodyPr/>
          <a:lstStyle/>
          <a:p>
            <a:fld id="{8A7A6979-0714-4377-B894-6BE4C2D6E202}" type="slidenum">
              <a:rPr lang="en-US" smtClean="0"/>
              <a:pPr/>
              <a:t>33</a:t>
            </a:fld>
            <a:endParaRPr lang="en-US" dirty="0"/>
          </a:p>
        </p:txBody>
      </p:sp>
    </p:spTree>
    <p:extLst>
      <p:ext uri="{BB962C8B-B14F-4D97-AF65-F5344CB8AC3E}">
        <p14:creationId xmlns:p14="http://schemas.microsoft.com/office/powerpoint/2010/main" val="385625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100FE-0EBC-426A-A266-CF45BE51ECF9}"/>
              </a:ext>
            </a:extLst>
          </p:cNvPr>
          <p:cNvSpPr>
            <a:spLocks noGrp="1"/>
          </p:cNvSpPr>
          <p:nvPr>
            <p:ph type="title"/>
          </p:nvPr>
        </p:nvSpPr>
        <p:spPr/>
        <p:txBody>
          <a:bodyPr/>
          <a:lstStyle/>
          <a:p>
            <a:r>
              <a:rPr lang="en-US" altLang="zh-TW" dirty="0"/>
              <a:t>Cantilever beam design problem</a:t>
            </a:r>
            <a:endParaRPr lang="zh-TW" altLang="en-US" dirty="0"/>
          </a:p>
        </p:txBody>
      </p:sp>
      <p:pic>
        <p:nvPicPr>
          <p:cNvPr id="4" name="內容版面配置區 3">
            <a:extLst>
              <a:ext uri="{FF2B5EF4-FFF2-40B4-BE49-F238E27FC236}">
                <a16:creationId xmlns:a16="http://schemas.microsoft.com/office/drawing/2014/main" id="{06754AAF-2053-436B-A176-5BDA07EF1C35}"/>
              </a:ext>
            </a:extLst>
          </p:cNvPr>
          <p:cNvPicPr>
            <a:picLocks noGrp="1" noChangeAspect="1"/>
          </p:cNvPicPr>
          <p:nvPr>
            <p:ph idx="1"/>
          </p:nvPr>
        </p:nvPicPr>
        <p:blipFill>
          <a:blip r:embed="rId3"/>
          <a:stretch>
            <a:fillRect/>
          </a:stretch>
        </p:blipFill>
        <p:spPr>
          <a:xfrm>
            <a:off x="2248076" y="1846263"/>
            <a:ext cx="7756174" cy="4022725"/>
          </a:xfrm>
          <a:prstGeom prst="rect">
            <a:avLst/>
          </a:prstGeom>
        </p:spPr>
      </p:pic>
      <p:sp>
        <p:nvSpPr>
          <p:cNvPr id="3" name="日期版面配置區 2">
            <a:extLst>
              <a:ext uri="{FF2B5EF4-FFF2-40B4-BE49-F238E27FC236}">
                <a16:creationId xmlns:a16="http://schemas.microsoft.com/office/drawing/2014/main" id="{46B33E6B-2BCF-408D-A10A-B1A95C3E1C8F}"/>
              </a:ext>
            </a:extLst>
          </p:cNvPr>
          <p:cNvSpPr>
            <a:spLocks noGrp="1"/>
          </p:cNvSpPr>
          <p:nvPr>
            <p:ph type="dt" sz="half" idx="10"/>
          </p:nvPr>
        </p:nvSpPr>
        <p:spPr/>
        <p:txBody>
          <a:bodyPr/>
          <a:lstStyle/>
          <a:p>
            <a:fld id="{007EE6CB-2AF6-4977-B50C-73B3C7532287}"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6DEC5313-D466-4806-95CA-7F3AFE2888FC}"/>
              </a:ext>
            </a:extLst>
          </p:cNvPr>
          <p:cNvSpPr>
            <a:spLocks noGrp="1"/>
          </p:cNvSpPr>
          <p:nvPr>
            <p:ph type="sldNum" sz="quarter" idx="12"/>
          </p:nvPr>
        </p:nvSpPr>
        <p:spPr/>
        <p:txBody>
          <a:bodyPr/>
          <a:lstStyle/>
          <a:p>
            <a:fld id="{8A7A6979-0714-4377-B894-6BE4C2D6E202}" type="slidenum">
              <a:rPr lang="en-US" smtClean="0"/>
              <a:pPr/>
              <a:t>34</a:t>
            </a:fld>
            <a:endParaRPr lang="en-US" dirty="0"/>
          </a:p>
        </p:txBody>
      </p:sp>
    </p:spTree>
    <p:extLst>
      <p:ext uri="{BB962C8B-B14F-4D97-AF65-F5344CB8AC3E}">
        <p14:creationId xmlns:p14="http://schemas.microsoft.com/office/powerpoint/2010/main" val="249420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12B222-DD2F-43C5-9656-CCB3CD3777B9}"/>
              </a:ext>
            </a:extLst>
          </p:cNvPr>
          <p:cNvSpPr>
            <a:spLocks noGrp="1"/>
          </p:cNvSpPr>
          <p:nvPr>
            <p:ph type="title"/>
          </p:nvPr>
        </p:nvSpPr>
        <p:spPr/>
        <p:txBody>
          <a:bodyPr/>
          <a:lstStyle/>
          <a:p>
            <a:r>
              <a:rPr lang="en-US" altLang="zh-TW" dirty="0"/>
              <a:t>52-bar truss design</a:t>
            </a:r>
            <a:endParaRPr lang="zh-TW" altLang="en-US" dirty="0"/>
          </a:p>
        </p:txBody>
      </p:sp>
      <p:pic>
        <p:nvPicPr>
          <p:cNvPr id="4" name="內容版面配置區 3">
            <a:extLst>
              <a:ext uri="{FF2B5EF4-FFF2-40B4-BE49-F238E27FC236}">
                <a16:creationId xmlns:a16="http://schemas.microsoft.com/office/drawing/2014/main" id="{08044991-BA53-493D-8993-0642EC308743}"/>
              </a:ext>
            </a:extLst>
          </p:cNvPr>
          <p:cNvPicPr>
            <a:picLocks noGrp="1" noChangeAspect="1"/>
          </p:cNvPicPr>
          <p:nvPr>
            <p:ph idx="1"/>
          </p:nvPr>
        </p:nvPicPr>
        <p:blipFill>
          <a:blip r:embed="rId3"/>
          <a:stretch>
            <a:fillRect/>
          </a:stretch>
        </p:blipFill>
        <p:spPr>
          <a:xfrm>
            <a:off x="7716420" y="192048"/>
            <a:ext cx="3439260" cy="6473903"/>
          </a:xfrm>
          <a:prstGeom prst="rect">
            <a:avLst/>
          </a:prstGeom>
        </p:spPr>
      </p:pic>
      <p:pic>
        <p:nvPicPr>
          <p:cNvPr id="5" name="圖片 4">
            <a:extLst>
              <a:ext uri="{FF2B5EF4-FFF2-40B4-BE49-F238E27FC236}">
                <a16:creationId xmlns:a16="http://schemas.microsoft.com/office/drawing/2014/main" id="{A01F2248-97E3-4F00-AE92-E70345FC1DFE}"/>
              </a:ext>
            </a:extLst>
          </p:cNvPr>
          <p:cNvPicPr>
            <a:picLocks noChangeAspect="1"/>
          </p:cNvPicPr>
          <p:nvPr/>
        </p:nvPicPr>
        <p:blipFill>
          <a:blip r:embed="rId4"/>
          <a:stretch>
            <a:fillRect/>
          </a:stretch>
        </p:blipFill>
        <p:spPr>
          <a:xfrm>
            <a:off x="1570892" y="2046849"/>
            <a:ext cx="5336345" cy="3646705"/>
          </a:xfrm>
          <a:prstGeom prst="rect">
            <a:avLst/>
          </a:prstGeom>
        </p:spPr>
      </p:pic>
      <p:sp>
        <p:nvSpPr>
          <p:cNvPr id="3" name="日期版面配置區 2">
            <a:extLst>
              <a:ext uri="{FF2B5EF4-FFF2-40B4-BE49-F238E27FC236}">
                <a16:creationId xmlns:a16="http://schemas.microsoft.com/office/drawing/2014/main" id="{51B39D14-3507-43CA-A4AB-6091EC2DDAA1}"/>
              </a:ext>
            </a:extLst>
          </p:cNvPr>
          <p:cNvSpPr>
            <a:spLocks noGrp="1"/>
          </p:cNvSpPr>
          <p:nvPr>
            <p:ph type="dt" sz="half" idx="10"/>
          </p:nvPr>
        </p:nvSpPr>
        <p:spPr/>
        <p:txBody>
          <a:bodyPr/>
          <a:lstStyle/>
          <a:p>
            <a:fld id="{58A4F90B-16AF-4C66-93DD-6EAAB4F68EEB}"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20DC4AF1-8237-4042-BA35-A7E8CA3389BA}"/>
              </a:ext>
            </a:extLst>
          </p:cNvPr>
          <p:cNvSpPr>
            <a:spLocks noGrp="1"/>
          </p:cNvSpPr>
          <p:nvPr>
            <p:ph type="sldNum" sz="quarter" idx="12"/>
          </p:nvPr>
        </p:nvSpPr>
        <p:spPr/>
        <p:txBody>
          <a:bodyPr/>
          <a:lstStyle/>
          <a:p>
            <a:fld id="{8A7A6979-0714-4377-B894-6BE4C2D6E202}" type="slidenum">
              <a:rPr lang="en-US" smtClean="0"/>
              <a:pPr/>
              <a:t>35</a:t>
            </a:fld>
            <a:endParaRPr lang="en-US" dirty="0"/>
          </a:p>
        </p:txBody>
      </p:sp>
    </p:spTree>
    <p:extLst>
      <p:ext uri="{BB962C8B-B14F-4D97-AF65-F5344CB8AC3E}">
        <p14:creationId xmlns:p14="http://schemas.microsoft.com/office/powerpoint/2010/main" val="328236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753737A-6C7C-4B67-9F23-6A028E288895}"/>
              </a:ext>
            </a:extLst>
          </p:cNvPr>
          <p:cNvPicPr>
            <a:picLocks noChangeAspect="1"/>
          </p:cNvPicPr>
          <p:nvPr/>
        </p:nvPicPr>
        <p:blipFill>
          <a:blip r:embed="rId3"/>
          <a:stretch>
            <a:fillRect/>
          </a:stretch>
        </p:blipFill>
        <p:spPr>
          <a:xfrm>
            <a:off x="375378" y="209100"/>
            <a:ext cx="6011114" cy="6439799"/>
          </a:xfrm>
          <a:prstGeom prst="rect">
            <a:avLst/>
          </a:prstGeom>
        </p:spPr>
      </p:pic>
      <p:pic>
        <p:nvPicPr>
          <p:cNvPr id="8" name="圖片 7">
            <a:extLst>
              <a:ext uri="{FF2B5EF4-FFF2-40B4-BE49-F238E27FC236}">
                <a16:creationId xmlns:a16="http://schemas.microsoft.com/office/drawing/2014/main" id="{697139A5-B7F7-420F-87F4-97C5A4EF1523}"/>
              </a:ext>
            </a:extLst>
          </p:cNvPr>
          <p:cNvPicPr>
            <a:picLocks noChangeAspect="1"/>
          </p:cNvPicPr>
          <p:nvPr/>
        </p:nvPicPr>
        <p:blipFill>
          <a:blip r:embed="rId4"/>
          <a:stretch>
            <a:fillRect/>
          </a:stretch>
        </p:blipFill>
        <p:spPr>
          <a:xfrm>
            <a:off x="6386492" y="727044"/>
            <a:ext cx="5529777" cy="5403909"/>
          </a:xfrm>
          <a:prstGeom prst="rect">
            <a:avLst/>
          </a:prstGeom>
        </p:spPr>
      </p:pic>
      <p:sp>
        <p:nvSpPr>
          <p:cNvPr id="2" name="日期版面配置區 1">
            <a:extLst>
              <a:ext uri="{FF2B5EF4-FFF2-40B4-BE49-F238E27FC236}">
                <a16:creationId xmlns:a16="http://schemas.microsoft.com/office/drawing/2014/main" id="{A023DD6E-BA06-4940-9C57-C129658C9F25}"/>
              </a:ext>
            </a:extLst>
          </p:cNvPr>
          <p:cNvSpPr>
            <a:spLocks noGrp="1"/>
          </p:cNvSpPr>
          <p:nvPr>
            <p:ph type="dt" sz="half" idx="10"/>
          </p:nvPr>
        </p:nvSpPr>
        <p:spPr/>
        <p:txBody>
          <a:bodyPr/>
          <a:lstStyle/>
          <a:p>
            <a:fld id="{F1564519-0BC0-4376-8499-A9E1CD8160A3}" type="datetime1">
              <a:rPr lang="zh-TW" altLang="en-US" smtClean="0"/>
              <a:t>2022/1/10</a:t>
            </a:fld>
            <a:endParaRPr lang="en-US" dirty="0"/>
          </a:p>
        </p:txBody>
      </p:sp>
      <p:sp>
        <p:nvSpPr>
          <p:cNvPr id="3" name="投影片編號版面配置區 2">
            <a:extLst>
              <a:ext uri="{FF2B5EF4-FFF2-40B4-BE49-F238E27FC236}">
                <a16:creationId xmlns:a16="http://schemas.microsoft.com/office/drawing/2014/main" id="{52D602F5-BAB1-4DBC-AE92-88A0D0F88117}"/>
              </a:ext>
            </a:extLst>
          </p:cNvPr>
          <p:cNvSpPr>
            <a:spLocks noGrp="1"/>
          </p:cNvSpPr>
          <p:nvPr>
            <p:ph type="sldNum" sz="quarter" idx="12"/>
          </p:nvPr>
        </p:nvSpPr>
        <p:spPr/>
        <p:txBody>
          <a:bodyPr/>
          <a:lstStyle/>
          <a:p>
            <a:fld id="{8A7A6979-0714-4377-B894-6BE4C2D6E202}" type="slidenum">
              <a:rPr lang="en-US" smtClean="0"/>
              <a:pPr/>
              <a:t>36</a:t>
            </a:fld>
            <a:endParaRPr lang="en-US" dirty="0"/>
          </a:p>
        </p:txBody>
      </p:sp>
    </p:spTree>
    <p:extLst>
      <p:ext uri="{BB962C8B-B14F-4D97-AF65-F5344CB8AC3E}">
        <p14:creationId xmlns:p14="http://schemas.microsoft.com/office/powerpoint/2010/main" val="3100957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1F152D69-DB38-4FBF-B8D9-D40B273DEAC5}"/>
              </a:ext>
            </a:extLst>
          </p:cNvPr>
          <p:cNvPicPr>
            <a:picLocks noGrp="1" noChangeAspect="1"/>
          </p:cNvPicPr>
          <p:nvPr>
            <p:ph idx="1"/>
          </p:nvPr>
        </p:nvPicPr>
        <p:blipFill>
          <a:blip r:embed="rId3"/>
          <a:stretch>
            <a:fillRect/>
          </a:stretch>
        </p:blipFill>
        <p:spPr>
          <a:xfrm>
            <a:off x="1828800" y="0"/>
            <a:ext cx="8159262" cy="6786496"/>
          </a:xfrm>
          <a:prstGeom prst="rect">
            <a:avLst/>
          </a:prstGeom>
        </p:spPr>
      </p:pic>
      <p:sp>
        <p:nvSpPr>
          <p:cNvPr id="2" name="日期版面配置區 1">
            <a:extLst>
              <a:ext uri="{FF2B5EF4-FFF2-40B4-BE49-F238E27FC236}">
                <a16:creationId xmlns:a16="http://schemas.microsoft.com/office/drawing/2014/main" id="{6CFD781F-914D-45B3-95EE-EE4939910F00}"/>
              </a:ext>
            </a:extLst>
          </p:cNvPr>
          <p:cNvSpPr>
            <a:spLocks noGrp="1"/>
          </p:cNvSpPr>
          <p:nvPr>
            <p:ph type="dt" sz="half" idx="10"/>
          </p:nvPr>
        </p:nvSpPr>
        <p:spPr/>
        <p:txBody>
          <a:bodyPr/>
          <a:lstStyle/>
          <a:p>
            <a:fld id="{18617724-D976-46DE-B1B1-71695013420A}" type="datetime1">
              <a:rPr lang="zh-TW" altLang="en-US" smtClean="0"/>
              <a:t>2022/1/10</a:t>
            </a:fld>
            <a:endParaRPr lang="en-US" dirty="0"/>
          </a:p>
        </p:txBody>
      </p:sp>
      <p:sp>
        <p:nvSpPr>
          <p:cNvPr id="3" name="投影片編號版面配置區 2">
            <a:extLst>
              <a:ext uri="{FF2B5EF4-FFF2-40B4-BE49-F238E27FC236}">
                <a16:creationId xmlns:a16="http://schemas.microsoft.com/office/drawing/2014/main" id="{E89D26FF-22D2-4FA7-B946-895F579E96EF}"/>
              </a:ext>
            </a:extLst>
          </p:cNvPr>
          <p:cNvSpPr>
            <a:spLocks noGrp="1"/>
          </p:cNvSpPr>
          <p:nvPr>
            <p:ph type="sldNum" sz="quarter" idx="12"/>
          </p:nvPr>
        </p:nvSpPr>
        <p:spPr/>
        <p:txBody>
          <a:bodyPr/>
          <a:lstStyle/>
          <a:p>
            <a:fld id="{8A7A6979-0714-4377-B894-6BE4C2D6E202}" type="slidenum">
              <a:rPr lang="en-US" smtClean="0"/>
              <a:pPr/>
              <a:t>37</a:t>
            </a:fld>
            <a:endParaRPr lang="en-US" dirty="0"/>
          </a:p>
        </p:txBody>
      </p:sp>
    </p:spTree>
    <p:extLst>
      <p:ext uri="{BB962C8B-B14F-4D97-AF65-F5344CB8AC3E}">
        <p14:creationId xmlns:p14="http://schemas.microsoft.com/office/powerpoint/2010/main" val="138642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93DA18-A669-46CA-8E3F-DBB1F8F82489}"/>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862632F5-E52C-40A4-8529-8958E56E1B91}"/>
              </a:ext>
            </a:extLst>
          </p:cNvPr>
          <p:cNvSpPr>
            <a:spLocks noGrp="1"/>
          </p:cNvSpPr>
          <p:nvPr>
            <p:ph idx="1"/>
          </p:nvPr>
        </p:nvSpPr>
        <p:spPr/>
        <p:txBody>
          <a:bodyPr>
            <a:normAutofit fontScale="92500" lnSpcReduction="20000"/>
          </a:bodyPr>
          <a:lstStyle/>
          <a:p>
            <a:r>
              <a:rPr lang="en-US" altLang="zh-TW" dirty="0"/>
              <a:t>This work proposed an </a:t>
            </a:r>
            <a:r>
              <a:rPr lang="en-US" altLang="zh-TW" dirty="0" err="1"/>
              <a:t>optimisation</a:t>
            </a:r>
            <a:r>
              <a:rPr lang="en-US" altLang="zh-TW" dirty="0"/>
              <a:t> algorithm called the Grasshopper </a:t>
            </a:r>
            <a:r>
              <a:rPr lang="en-US" altLang="zh-TW" dirty="0" err="1"/>
              <a:t>Optimisation</a:t>
            </a:r>
            <a:r>
              <a:rPr lang="en-US" altLang="zh-TW" dirty="0"/>
              <a:t> Algorithm(GOA).</a:t>
            </a:r>
          </a:p>
          <a:p>
            <a:endParaRPr lang="en-US" altLang="zh-TW" dirty="0"/>
          </a:p>
          <a:p>
            <a:r>
              <a:rPr lang="en-US" altLang="zh-TW" dirty="0"/>
              <a:t>GOA has the potential to significantly outperform several current algorithms when solving a range of current or new </a:t>
            </a:r>
            <a:r>
              <a:rPr lang="en-US" altLang="zh-TW" dirty="0" err="1"/>
              <a:t>optimisation</a:t>
            </a:r>
            <a:r>
              <a:rPr lang="en-US" altLang="zh-TW" dirty="0"/>
              <a:t> problems.</a:t>
            </a:r>
          </a:p>
          <a:p>
            <a:endParaRPr lang="en-US" altLang="zh-TW" dirty="0"/>
          </a:p>
          <a:p>
            <a:r>
              <a:rPr lang="en-US" altLang="zh-TW" dirty="0"/>
              <a:t>GOA is able to solve real problems with unknown search spaces.</a:t>
            </a:r>
          </a:p>
          <a:p>
            <a:pPr marL="0" indent="0">
              <a:buNone/>
            </a:pPr>
            <a:endParaRPr lang="en-US" altLang="zh-TW" dirty="0"/>
          </a:p>
          <a:p>
            <a:r>
              <a:rPr lang="en-US" altLang="zh-TW" dirty="0"/>
              <a:t>For future work, binary and multi-objective versions of this algorithm may be developed to solve discrete and multi-objective problems</a:t>
            </a:r>
          </a:p>
          <a:p>
            <a:endParaRPr lang="en-US" altLang="zh-TW" dirty="0"/>
          </a:p>
          <a:p>
            <a:r>
              <a:rPr lang="en-US" altLang="zh-TW" dirty="0"/>
              <a:t>The comfort zone parameter is an important coefficient in GOA</a:t>
            </a:r>
            <a:endParaRPr lang="zh-TW" altLang="en-US" dirty="0"/>
          </a:p>
        </p:txBody>
      </p:sp>
      <p:sp>
        <p:nvSpPr>
          <p:cNvPr id="4" name="日期版面配置區 3">
            <a:extLst>
              <a:ext uri="{FF2B5EF4-FFF2-40B4-BE49-F238E27FC236}">
                <a16:creationId xmlns:a16="http://schemas.microsoft.com/office/drawing/2014/main" id="{B128F2B3-D46F-4FBC-A6E0-10FDF006113B}"/>
              </a:ext>
            </a:extLst>
          </p:cNvPr>
          <p:cNvSpPr>
            <a:spLocks noGrp="1"/>
          </p:cNvSpPr>
          <p:nvPr>
            <p:ph type="dt" sz="half" idx="10"/>
          </p:nvPr>
        </p:nvSpPr>
        <p:spPr/>
        <p:txBody>
          <a:bodyPr/>
          <a:lstStyle/>
          <a:p>
            <a:fld id="{9504A5E4-36E8-47F6-ABE5-B0F84FFDB168}"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C8F8168F-CD8E-475C-A672-379300FEFB6F}"/>
              </a:ext>
            </a:extLst>
          </p:cNvPr>
          <p:cNvSpPr>
            <a:spLocks noGrp="1"/>
          </p:cNvSpPr>
          <p:nvPr>
            <p:ph type="sldNum" sz="quarter" idx="12"/>
          </p:nvPr>
        </p:nvSpPr>
        <p:spPr/>
        <p:txBody>
          <a:bodyPr/>
          <a:lstStyle/>
          <a:p>
            <a:fld id="{8A7A6979-0714-4377-B894-6BE4C2D6E202}" type="slidenum">
              <a:rPr lang="en-US" smtClean="0"/>
              <a:pPr/>
              <a:t>38</a:t>
            </a:fld>
            <a:endParaRPr lang="en-US" dirty="0"/>
          </a:p>
        </p:txBody>
      </p:sp>
    </p:spTree>
    <p:extLst>
      <p:ext uri="{BB962C8B-B14F-4D97-AF65-F5344CB8AC3E}">
        <p14:creationId xmlns:p14="http://schemas.microsoft.com/office/powerpoint/2010/main" val="18286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77088-57E0-4141-AE0B-0945EE775713}"/>
              </a:ext>
            </a:extLst>
          </p:cNvPr>
          <p:cNvSpPr>
            <a:spLocks noGrp="1"/>
          </p:cNvSpPr>
          <p:nvPr>
            <p:ph type="ctrTitle"/>
          </p:nvPr>
        </p:nvSpPr>
        <p:spPr/>
        <p:txBody>
          <a:bodyPr>
            <a:normAutofit fontScale="90000"/>
          </a:bodyPr>
          <a:lstStyle/>
          <a:p>
            <a:r>
              <a:rPr lang="en-US" altLang="zh-TW" cap="none" dirty="0"/>
              <a:t>Grasshopper Optimization Algorithm for 01 Knapsack Problem</a:t>
            </a:r>
            <a:endParaRPr lang="zh-TW" altLang="en-US" cap="none" dirty="0"/>
          </a:p>
        </p:txBody>
      </p:sp>
      <p:sp>
        <p:nvSpPr>
          <p:cNvPr id="3" name="副標題 2">
            <a:extLst>
              <a:ext uri="{FF2B5EF4-FFF2-40B4-BE49-F238E27FC236}">
                <a16:creationId xmlns:a16="http://schemas.microsoft.com/office/drawing/2014/main" id="{A77B5068-912B-430D-9057-D451804313B7}"/>
              </a:ext>
            </a:extLst>
          </p:cNvPr>
          <p:cNvSpPr>
            <a:spLocks noGrp="1"/>
          </p:cNvSpPr>
          <p:nvPr>
            <p:ph type="subTitle" idx="1"/>
          </p:nvPr>
        </p:nvSpPr>
        <p:spPr/>
        <p:txBody>
          <a:bodyPr/>
          <a:lstStyle/>
          <a:p>
            <a:endParaRPr lang="zh-TW" altLang="en-US" dirty="0"/>
          </a:p>
        </p:txBody>
      </p:sp>
      <p:sp>
        <p:nvSpPr>
          <p:cNvPr id="4" name="日期版面配置區 3">
            <a:extLst>
              <a:ext uri="{FF2B5EF4-FFF2-40B4-BE49-F238E27FC236}">
                <a16:creationId xmlns:a16="http://schemas.microsoft.com/office/drawing/2014/main" id="{65438DEA-483D-40EC-80A2-4FA192EA52DF}"/>
              </a:ext>
            </a:extLst>
          </p:cNvPr>
          <p:cNvSpPr>
            <a:spLocks noGrp="1"/>
          </p:cNvSpPr>
          <p:nvPr>
            <p:ph type="dt" sz="half" idx="10"/>
          </p:nvPr>
        </p:nvSpPr>
        <p:spPr/>
        <p:txBody>
          <a:bodyPr/>
          <a:lstStyle/>
          <a:p>
            <a:fld id="{498F2A0B-D947-41EF-BF62-7CF282CB0858}"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554C9FD1-BF93-4439-8998-27517B6DC2F2}"/>
              </a:ext>
            </a:extLst>
          </p:cNvPr>
          <p:cNvSpPr>
            <a:spLocks noGrp="1"/>
          </p:cNvSpPr>
          <p:nvPr>
            <p:ph type="sldNum" sz="quarter" idx="12"/>
          </p:nvPr>
        </p:nvSpPr>
        <p:spPr/>
        <p:txBody>
          <a:bodyPr/>
          <a:lstStyle/>
          <a:p>
            <a:fld id="{8A7A6979-0714-4377-B894-6BE4C2D6E202}" type="slidenum">
              <a:rPr lang="en-US" smtClean="0"/>
              <a:pPr/>
              <a:t>39</a:t>
            </a:fld>
            <a:endParaRPr lang="en-US" dirty="0"/>
          </a:p>
        </p:txBody>
      </p:sp>
    </p:spTree>
    <p:extLst>
      <p:ext uri="{BB962C8B-B14F-4D97-AF65-F5344CB8AC3E}">
        <p14:creationId xmlns:p14="http://schemas.microsoft.com/office/powerpoint/2010/main" val="335787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22EFD5-5D96-4BEF-A15B-7113DB5D258C}"/>
              </a:ext>
            </a:extLst>
          </p:cNvPr>
          <p:cNvSpPr>
            <a:spLocks noGrp="1"/>
          </p:cNvSpPr>
          <p:nvPr>
            <p:ph type="title"/>
          </p:nvPr>
        </p:nvSpPr>
        <p:spPr/>
        <p:txBody>
          <a:bodyPr/>
          <a:lstStyle/>
          <a:p>
            <a:r>
              <a:rPr lang="en-US" altLang="zh-TW" dirty="0"/>
              <a:t>Simulate the swarming </a:t>
            </a:r>
            <a:r>
              <a:rPr lang="en-US" altLang="zh-TW" dirty="0" err="1"/>
              <a:t>behaviour</a:t>
            </a:r>
            <a:r>
              <a:rPr lang="en-US" altLang="zh-TW" dirty="0"/>
              <a:t> of grasshoppers</a:t>
            </a:r>
            <a:endParaRPr lang="zh-TW" altLang="en-US" dirty="0"/>
          </a:p>
        </p:txBody>
      </p:sp>
      <p:sp>
        <p:nvSpPr>
          <p:cNvPr id="3" name="內容版面配置區 2">
            <a:extLst>
              <a:ext uri="{FF2B5EF4-FFF2-40B4-BE49-F238E27FC236}">
                <a16:creationId xmlns:a16="http://schemas.microsoft.com/office/drawing/2014/main" id="{0690D5BF-5FE3-49EE-8191-B93C6949C7A2}"/>
              </a:ext>
            </a:extLst>
          </p:cNvPr>
          <p:cNvSpPr>
            <a:spLocks noGrp="1"/>
          </p:cNvSpPr>
          <p:nvPr>
            <p:ph idx="1"/>
          </p:nvPr>
        </p:nvSpPr>
        <p:spPr>
          <a:xfrm>
            <a:off x="1097279" y="2926897"/>
            <a:ext cx="9821091" cy="3005816"/>
          </a:xfrm>
        </p:spPr>
        <p:txBody>
          <a:bodyPr/>
          <a:lstStyle/>
          <a:p>
            <a:r>
              <a:rPr lang="en-US" altLang="zh-TW" i="1" dirty="0"/>
              <a:t>X</a:t>
            </a:r>
            <a:r>
              <a:rPr lang="en-US" altLang="zh-TW" i="1" baseline="-25000" dirty="0"/>
              <a:t>i</a:t>
            </a:r>
            <a:r>
              <a:rPr lang="en-US" altLang="zh-TW" dirty="0"/>
              <a:t> defines the position of the </a:t>
            </a:r>
            <a:r>
              <a:rPr lang="en-US" altLang="zh-TW" i="1" dirty="0" err="1"/>
              <a:t>i-th</a:t>
            </a:r>
            <a:r>
              <a:rPr lang="en-US" altLang="zh-TW" dirty="0"/>
              <a:t> grasshopper</a:t>
            </a:r>
          </a:p>
          <a:p>
            <a:r>
              <a:rPr lang="en-US" altLang="zh-TW" i="1" dirty="0"/>
              <a:t>S</a:t>
            </a:r>
            <a:r>
              <a:rPr lang="en-US" altLang="zh-TW" i="1" baseline="-25000" dirty="0"/>
              <a:t>i</a:t>
            </a:r>
            <a:r>
              <a:rPr lang="en-US" altLang="zh-TW" dirty="0"/>
              <a:t> is the social interaction</a:t>
            </a:r>
          </a:p>
          <a:p>
            <a:r>
              <a:rPr lang="en-US" altLang="zh-TW" i="1" dirty="0"/>
              <a:t>G</a:t>
            </a:r>
            <a:r>
              <a:rPr lang="en-US" altLang="zh-TW" i="1" baseline="-25000" dirty="0"/>
              <a:t>i</a:t>
            </a:r>
            <a:r>
              <a:rPr lang="en-US" altLang="zh-TW" dirty="0"/>
              <a:t> is the gravity force on the </a:t>
            </a:r>
            <a:r>
              <a:rPr lang="en-US" altLang="zh-TW" i="1" dirty="0" err="1"/>
              <a:t>i-th</a:t>
            </a:r>
            <a:r>
              <a:rPr lang="en-US" altLang="zh-TW" dirty="0"/>
              <a:t> grasshopper</a:t>
            </a:r>
          </a:p>
          <a:p>
            <a:r>
              <a:rPr lang="en-US" altLang="zh-TW" i="1" dirty="0"/>
              <a:t>A</a:t>
            </a:r>
            <a:r>
              <a:rPr lang="en-US" altLang="zh-TW" i="1" baseline="-25000" dirty="0"/>
              <a:t>i</a:t>
            </a:r>
            <a:r>
              <a:rPr lang="en-US" altLang="zh-TW" dirty="0"/>
              <a:t> shows the wind advection</a:t>
            </a:r>
          </a:p>
          <a:p>
            <a:r>
              <a:rPr lang="en-US" altLang="zh-TW" i="1" dirty="0"/>
              <a:t>r</a:t>
            </a:r>
            <a:r>
              <a:rPr lang="en-US" altLang="zh-TW" baseline="-25000" dirty="0"/>
              <a:t>1</a:t>
            </a:r>
            <a:r>
              <a:rPr lang="en-US" altLang="zh-TW" dirty="0"/>
              <a:t>, </a:t>
            </a:r>
            <a:r>
              <a:rPr lang="en-US" altLang="zh-TW" i="1" dirty="0"/>
              <a:t>r</a:t>
            </a:r>
            <a:r>
              <a:rPr lang="en-US" altLang="zh-TW" baseline="-25000" dirty="0"/>
              <a:t>2</a:t>
            </a:r>
            <a:r>
              <a:rPr lang="en-US" altLang="zh-TW" dirty="0"/>
              <a:t>, and </a:t>
            </a:r>
            <a:r>
              <a:rPr lang="en-US" altLang="zh-TW" i="1" dirty="0"/>
              <a:t>r</a:t>
            </a:r>
            <a:r>
              <a:rPr lang="en-US" altLang="zh-TW" baseline="-25000" dirty="0"/>
              <a:t>3</a:t>
            </a:r>
            <a:r>
              <a:rPr lang="en-US" altLang="zh-TW" dirty="0"/>
              <a:t> are random numbers in [0,1].</a:t>
            </a:r>
            <a:endParaRPr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96A5F16A-759E-4F02-9A34-EFC6897A116C}"/>
                  </a:ext>
                </a:extLst>
              </p:cNvPr>
              <p:cNvSpPr txBox="1"/>
              <p:nvPr/>
            </p:nvSpPr>
            <p:spPr>
              <a:xfrm>
                <a:off x="1097279" y="1839686"/>
                <a:ext cx="7001692"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00" i="1" smtClean="0">
                              <a:latin typeface="Cambria Math" panose="02040503050406030204" pitchFamily="18" charset="0"/>
                            </a:rPr>
                          </m:ctrlPr>
                        </m:sSubPr>
                        <m:e>
                          <m:r>
                            <a:rPr lang="en-US" altLang="zh-TW" sz="4000" i="1">
                              <a:latin typeface="Cambria Math" panose="02040503050406030204" pitchFamily="18" charset="0"/>
                            </a:rPr>
                            <m:t>𝑋</m:t>
                          </m:r>
                        </m:e>
                        <m:sub>
                          <m:r>
                            <a:rPr lang="en-US" altLang="zh-TW" sz="4000" i="1">
                              <a:latin typeface="Cambria Math" panose="02040503050406030204" pitchFamily="18" charset="0"/>
                            </a:rPr>
                            <m:t>𝑖</m:t>
                          </m:r>
                        </m:sub>
                      </m:sSub>
                      <m:r>
                        <a:rPr lang="en-US" altLang="zh-TW" sz="4000" i="1">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𝑟</m:t>
                          </m:r>
                        </m:e>
                        <m:sub>
                          <m:r>
                            <a:rPr lang="en-US" altLang="zh-TW" sz="4000" b="0" i="1" smtClean="0">
                              <a:latin typeface="Cambria Math" panose="02040503050406030204" pitchFamily="18" charset="0"/>
                            </a:rPr>
                            <m:t>1</m:t>
                          </m:r>
                        </m:sub>
                      </m:sSub>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𝑆</m:t>
                          </m:r>
                        </m:e>
                        <m:sub>
                          <m:r>
                            <a:rPr lang="en-US" altLang="zh-TW" sz="4000" i="1">
                              <a:latin typeface="Cambria Math" panose="02040503050406030204" pitchFamily="18" charset="0"/>
                            </a:rPr>
                            <m:t>𝑖</m:t>
                          </m:r>
                        </m:sub>
                      </m:sSub>
                      <m:r>
                        <a:rPr lang="en-US" altLang="zh-TW" sz="4000" i="1">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𝑟</m:t>
                          </m:r>
                        </m:e>
                        <m:sub>
                          <m:r>
                            <a:rPr lang="en-US" altLang="zh-TW" sz="4000" b="0" i="1" smtClean="0">
                              <a:latin typeface="Cambria Math" panose="02040503050406030204" pitchFamily="18" charset="0"/>
                            </a:rPr>
                            <m:t>2</m:t>
                          </m:r>
                        </m:sub>
                      </m:sSub>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𝐺</m:t>
                          </m:r>
                        </m:e>
                        <m:sub>
                          <m:r>
                            <a:rPr lang="en-US" altLang="zh-TW" sz="4000" i="1">
                              <a:latin typeface="Cambria Math" panose="02040503050406030204" pitchFamily="18" charset="0"/>
                            </a:rPr>
                            <m:t>𝑖</m:t>
                          </m:r>
                        </m:sub>
                      </m:sSub>
                      <m:r>
                        <a:rPr lang="en-US" altLang="zh-TW" sz="4000" i="1">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𝑟</m:t>
                          </m:r>
                        </m:e>
                        <m:sub>
                          <m:r>
                            <a:rPr lang="en-US" altLang="zh-TW" sz="4000" b="0" i="1" smtClean="0">
                              <a:latin typeface="Cambria Math" panose="02040503050406030204" pitchFamily="18" charset="0"/>
                            </a:rPr>
                            <m:t>3</m:t>
                          </m:r>
                        </m:sub>
                      </m:sSub>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𝐴</m:t>
                          </m:r>
                        </m:e>
                        <m:sub>
                          <m:r>
                            <a:rPr lang="en-US" altLang="zh-TW" sz="4000" i="1">
                              <a:latin typeface="Cambria Math" panose="02040503050406030204" pitchFamily="18" charset="0"/>
                            </a:rPr>
                            <m:t>𝑖</m:t>
                          </m:r>
                        </m:sub>
                      </m:sSub>
                    </m:oMath>
                  </m:oMathPara>
                </a14:m>
                <a:endParaRPr lang="en-US" altLang="zh-TW" sz="4000" dirty="0"/>
              </a:p>
              <a:p>
                <a:endParaRPr lang="zh-TW" altLang="en-US" dirty="0"/>
              </a:p>
            </p:txBody>
          </p:sp>
        </mc:Choice>
        <mc:Fallback xmlns="">
          <p:sp>
            <p:nvSpPr>
              <p:cNvPr id="6" name="文字方塊 5">
                <a:extLst>
                  <a:ext uri="{FF2B5EF4-FFF2-40B4-BE49-F238E27FC236}">
                    <a16:creationId xmlns:a16="http://schemas.microsoft.com/office/drawing/2014/main" id="{96A5F16A-759E-4F02-9A34-EFC6897A116C}"/>
                  </a:ext>
                </a:extLst>
              </p:cNvPr>
              <p:cNvSpPr txBox="1">
                <a:spLocks noRot="1" noChangeAspect="1" noMove="1" noResize="1" noEditPoints="1" noAdjustHandles="1" noChangeArrowheads="1" noChangeShapeType="1" noTextEdit="1"/>
              </p:cNvSpPr>
              <p:nvPr/>
            </p:nvSpPr>
            <p:spPr>
              <a:xfrm>
                <a:off x="1097279" y="1839686"/>
                <a:ext cx="7001692" cy="984885"/>
              </a:xfrm>
              <a:prstGeom prst="rect">
                <a:avLst/>
              </a:prstGeom>
              <a:blipFill>
                <a:blip r:embed="rId3"/>
                <a:stretch>
                  <a:fillRect/>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A97FE5D9-9FAD-448D-9043-CBAA15754431}"/>
              </a:ext>
            </a:extLst>
          </p:cNvPr>
          <p:cNvSpPr>
            <a:spLocks noGrp="1"/>
          </p:cNvSpPr>
          <p:nvPr>
            <p:ph type="dt" sz="half" idx="10"/>
          </p:nvPr>
        </p:nvSpPr>
        <p:spPr/>
        <p:txBody>
          <a:bodyPr/>
          <a:lstStyle/>
          <a:p>
            <a:fld id="{3CD057D6-E234-40EA-B887-8348B6379488}"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FAB69581-DB8E-43D8-A4EB-DFFE5BE295E5}"/>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427706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95524C9-FADE-4DD2-9D93-BE342433BEAA}"/>
              </a:ext>
            </a:extLst>
          </p:cNvPr>
          <p:cNvSpPr/>
          <p:nvPr/>
        </p:nvSpPr>
        <p:spPr>
          <a:xfrm>
            <a:off x="977153" y="3630706"/>
            <a:ext cx="10336306" cy="223221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78BC75DA-F1BF-4F2B-9161-35ACA57BF639}"/>
              </a:ext>
            </a:extLst>
          </p:cNvPr>
          <p:cNvSpPr>
            <a:spLocks noGrp="1"/>
          </p:cNvSpPr>
          <p:nvPr>
            <p:ph type="title"/>
          </p:nvPr>
        </p:nvSpPr>
        <p:spPr/>
        <p:txBody>
          <a:bodyPr/>
          <a:lstStyle/>
          <a:p>
            <a:r>
              <a:rPr lang="en-US" altLang="zh-TW" dirty="0"/>
              <a:t>Dataset</a:t>
            </a:r>
            <a:endParaRPr lang="zh-TW" altLang="en-US" dirty="0"/>
          </a:p>
        </p:txBody>
      </p:sp>
      <p:sp>
        <p:nvSpPr>
          <p:cNvPr id="6" name="內容版面配置區 5">
            <a:extLst>
              <a:ext uri="{FF2B5EF4-FFF2-40B4-BE49-F238E27FC236}">
                <a16:creationId xmlns:a16="http://schemas.microsoft.com/office/drawing/2014/main" id="{FE044350-628F-4A24-A045-96C19657BD38}"/>
              </a:ext>
            </a:extLst>
          </p:cNvPr>
          <p:cNvSpPr>
            <a:spLocks noGrp="1"/>
          </p:cNvSpPr>
          <p:nvPr>
            <p:ph idx="1"/>
          </p:nvPr>
        </p:nvSpPr>
        <p:spPr>
          <a:xfrm>
            <a:off x="1097280" y="1845734"/>
            <a:ext cx="10058400" cy="1583266"/>
          </a:xfrm>
        </p:spPr>
        <p:txBody>
          <a:bodyPr/>
          <a:lstStyle/>
          <a:p>
            <a:r>
              <a:rPr lang="en-US" altLang="zh-TW" dirty="0"/>
              <a:t>Maximum weight:</a:t>
            </a:r>
            <a:r>
              <a:rPr lang="zh-TW" altLang="en-US" dirty="0"/>
              <a:t> </a:t>
            </a:r>
            <a:r>
              <a:rPr lang="en-US" altLang="zh-TW" dirty="0"/>
              <a:t>26</a:t>
            </a:r>
            <a:endParaRPr lang="zh-TW" altLang="en-US" dirty="0"/>
          </a:p>
        </p:txBody>
      </p:sp>
      <p:graphicFrame>
        <p:nvGraphicFramePr>
          <p:cNvPr id="7" name="表格 4">
            <a:extLst>
              <a:ext uri="{FF2B5EF4-FFF2-40B4-BE49-F238E27FC236}">
                <a16:creationId xmlns:a16="http://schemas.microsoft.com/office/drawing/2014/main" id="{1D6063C9-294C-43F9-9798-9F0C2B006687}"/>
              </a:ext>
            </a:extLst>
          </p:cNvPr>
          <p:cNvGraphicFramePr>
            <a:graphicFrameLocks/>
          </p:cNvGraphicFramePr>
          <p:nvPr>
            <p:extLst>
              <p:ext uri="{D42A27DB-BD31-4B8C-83A1-F6EECF244321}">
                <p14:modId xmlns:p14="http://schemas.microsoft.com/office/powerpoint/2010/main" val="1378906239"/>
              </p:ext>
            </p:extLst>
          </p:nvPr>
        </p:nvGraphicFramePr>
        <p:xfrm>
          <a:off x="1096963" y="2316480"/>
          <a:ext cx="10058400" cy="111252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892867061"/>
                    </a:ext>
                  </a:extLst>
                </a:gridCol>
                <a:gridCol w="1676400">
                  <a:extLst>
                    <a:ext uri="{9D8B030D-6E8A-4147-A177-3AD203B41FA5}">
                      <a16:colId xmlns:a16="http://schemas.microsoft.com/office/drawing/2014/main" val="1938916320"/>
                    </a:ext>
                  </a:extLst>
                </a:gridCol>
                <a:gridCol w="1676400">
                  <a:extLst>
                    <a:ext uri="{9D8B030D-6E8A-4147-A177-3AD203B41FA5}">
                      <a16:colId xmlns:a16="http://schemas.microsoft.com/office/drawing/2014/main" val="2238016301"/>
                    </a:ext>
                  </a:extLst>
                </a:gridCol>
                <a:gridCol w="1676400">
                  <a:extLst>
                    <a:ext uri="{9D8B030D-6E8A-4147-A177-3AD203B41FA5}">
                      <a16:colId xmlns:a16="http://schemas.microsoft.com/office/drawing/2014/main" val="1852204565"/>
                    </a:ext>
                  </a:extLst>
                </a:gridCol>
                <a:gridCol w="1676400">
                  <a:extLst>
                    <a:ext uri="{9D8B030D-6E8A-4147-A177-3AD203B41FA5}">
                      <a16:colId xmlns:a16="http://schemas.microsoft.com/office/drawing/2014/main" val="547206334"/>
                    </a:ext>
                  </a:extLst>
                </a:gridCol>
                <a:gridCol w="1676400">
                  <a:extLst>
                    <a:ext uri="{9D8B030D-6E8A-4147-A177-3AD203B41FA5}">
                      <a16:colId xmlns:a16="http://schemas.microsoft.com/office/drawing/2014/main" val="2774324733"/>
                    </a:ext>
                  </a:extLst>
                </a:gridCol>
              </a:tblGrid>
              <a:tr h="370840">
                <a:tc>
                  <a:txBody>
                    <a:bodyPr/>
                    <a:lstStyle/>
                    <a:p>
                      <a:pPr algn="ctr"/>
                      <a:r>
                        <a:rPr lang="en-US" altLang="zh-TW" dirty="0"/>
                        <a:t>Item</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extLst>
                  <a:ext uri="{0D108BD9-81ED-4DB2-BD59-A6C34878D82A}">
                    <a16:rowId xmlns:a16="http://schemas.microsoft.com/office/drawing/2014/main" val="872929282"/>
                  </a:ext>
                </a:extLst>
              </a:tr>
              <a:tr h="370840">
                <a:tc>
                  <a:txBody>
                    <a:bodyPr/>
                    <a:lstStyle/>
                    <a:p>
                      <a:pPr algn="ctr"/>
                      <a:r>
                        <a:rPr lang="en-US" altLang="zh-TW" dirty="0"/>
                        <a:t>Weight</a:t>
                      </a:r>
                      <a:endParaRPr lang="zh-TW" altLang="en-US" dirty="0"/>
                    </a:p>
                  </a:txBody>
                  <a:tcPr anchor="ctr"/>
                </a:tc>
                <a:tc>
                  <a:txBody>
                    <a:bodyPr/>
                    <a:lstStyle/>
                    <a:p>
                      <a:pPr algn="ctr"/>
                      <a:r>
                        <a:rPr lang="en-US" altLang="zh-TW" dirty="0"/>
                        <a:t>12</a:t>
                      </a:r>
                      <a:endParaRPr lang="zh-TW" altLang="en-US" dirty="0"/>
                    </a:p>
                  </a:txBody>
                  <a:tcPr anchor="ctr"/>
                </a:tc>
                <a:tc>
                  <a:txBody>
                    <a:bodyPr/>
                    <a:lstStyle/>
                    <a:p>
                      <a:pPr algn="ctr"/>
                      <a:r>
                        <a:rPr lang="en-US" altLang="zh-TW" dirty="0"/>
                        <a:t>7</a:t>
                      </a:r>
                      <a:endParaRPr lang="zh-TW" altLang="en-US" dirty="0"/>
                    </a:p>
                  </a:txBody>
                  <a:tcPr anchor="ctr"/>
                </a:tc>
                <a:tc>
                  <a:txBody>
                    <a:bodyPr/>
                    <a:lstStyle/>
                    <a:p>
                      <a:pPr algn="ctr"/>
                      <a:r>
                        <a:rPr lang="en-US" altLang="zh-TW" dirty="0"/>
                        <a:t>11</a:t>
                      </a:r>
                      <a:endParaRPr lang="zh-TW" altLang="en-US"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9</a:t>
                      </a:r>
                      <a:endParaRPr lang="zh-TW" altLang="en-US" dirty="0"/>
                    </a:p>
                  </a:txBody>
                  <a:tcPr anchor="ctr"/>
                </a:tc>
                <a:extLst>
                  <a:ext uri="{0D108BD9-81ED-4DB2-BD59-A6C34878D82A}">
                    <a16:rowId xmlns:a16="http://schemas.microsoft.com/office/drawing/2014/main" val="75321724"/>
                  </a:ext>
                </a:extLst>
              </a:tr>
              <a:tr h="370840">
                <a:tc>
                  <a:txBody>
                    <a:bodyPr/>
                    <a:lstStyle/>
                    <a:p>
                      <a:pPr algn="ctr"/>
                      <a:r>
                        <a:rPr lang="en-US" altLang="zh-TW" dirty="0"/>
                        <a:t>Profits</a:t>
                      </a:r>
                      <a:endParaRPr lang="zh-TW" altLang="en-US" dirty="0"/>
                    </a:p>
                  </a:txBody>
                  <a:tcPr anchor="ctr"/>
                </a:tc>
                <a:tc>
                  <a:txBody>
                    <a:bodyPr/>
                    <a:lstStyle/>
                    <a:p>
                      <a:pPr algn="ctr"/>
                      <a:r>
                        <a:rPr lang="en-US" altLang="zh-TW" dirty="0"/>
                        <a:t>24</a:t>
                      </a:r>
                      <a:endParaRPr lang="zh-TW" altLang="en-US" dirty="0"/>
                    </a:p>
                  </a:txBody>
                  <a:tcPr anchor="ctr"/>
                </a:tc>
                <a:tc>
                  <a:txBody>
                    <a:bodyPr/>
                    <a:lstStyle/>
                    <a:p>
                      <a:pPr algn="ctr"/>
                      <a:r>
                        <a:rPr lang="en-US" altLang="zh-TW" dirty="0"/>
                        <a:t>13</a:t>
                      </a:r>
                      <a:endParaRPr lang="zh-TW" altLang="en-US" dirty="0"/>
                    </a:p>
                  </a:txBody>
                  <a:tcPr anchor="ctr"/>
                </a:tc>
                <a:tc>
                  <a:txBody>
                    <a:bodyPr/>
                    <a:lstStyle/>
                    <a:p>
                      <a:pPr algn="ctr"/>
                      <a:r>
                        <a:rPr lang="en-US" altLang="zh-TW" dirty="0"/>
                        <a:t>23</a:t>
                      </a:r>
                      <a:endParaRPr lang="zh-TW" altLang="en-US"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9</a:t>
                      </a:r>
                      <a:endParaRPr lang="zh-TW" altLang="en-US" dirty="0"/>
                    </a:p>
                  </a:txBody>
                  <a:tcPr anchor="ctr"/>
                </a:tc>
                <a:extLst>
                  <a:ext uri="{0D108BD9-81ED-4DB2-BD59-A6C34878D82A}">
                    <a16:rowId xmlns:a16="http://schemas.microsoft.com/office/drawing/2014/main" val="351632682"/>
                  </a:ext>
                </a:extLst>
              </a:tr>
            </a:tbl>
          </a:graphicData>
        </a:graphic>
      </p:graphicFrame>
      <p:graphicFrame>
        <p:nvGraphicFramePr>
          <p:cNvPr id="8" name="表格 4">
            <a:extLst>
              <a:ext uri="{FF2B5EF4-FFF2-40B4-BE49-F238E27FC236}">
                <a16:creationId xmlns:a16="http://schemas.microsoft.com/office/drawing/2014/main" id="{A10B6327-6905-42E2-9E49-5D46D9E1D840}"/>
              </a:ext>
            </a:extLst>
          </p:cNvPr>
          <p:cNvGraphicFramePr>
            <a:graphicFrameLocks/>
          </p:cNvGraphicFramePr>
          <p:nvPr>
            <p:extLst>
              <p:ext uri="{D42A27DB-BD31-4B8C-83A1-F6EECF244321}">
                <p14:modId xmlns:p14="http://schemas.microsoft.com/office/powerpoint/2010/main" val="3303454609"/>
              </p:ext>
            </p:extLst>
          </p:nvPr>
        </p:nvGraphicFramePr>
        <p:xfrm>
          <a:off x="1096963" y="4153449"/>
          <a:ext cx="10058400" cy="1483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892867061"/>
                    </a:ext>
                  </a:extLst>
                </a:gridCol>
                <a:gridCol w="1676400">
                  <a:extLst>
                    <a:ext uri="{9D8B030D-6E8A-4147-A177-3AD203B41FA5}">
                      <a16:colId xmlns:a16="http://schemas.microsoft.com/office/drawing/2014/main" val="1938916320"/>
                    </a:ext>
                  </a:extLst>
                </a:gridCol>
                <a:gridCol w="1676400">
                  <a:extLst>
                    <a:ext uri="{9D8B030D-6E8A-4147-A177-3AD203B41FA5}">
                      <a16:colId xmlns:a16="http://schemas.microsoft.com/office/drawing/2014/main" val="2238016301"/>
                    </a:ext>
                  </a:extLst>
                </a:gridCol>
                <a:gridCol w="1676400">
                  <a:extLst>
                    <a:ext uri="{9D8B030D-6E8A-4147-A177-3AD203B41FA5}">
                      <a16:colId xmlns:a16="http://schemas.microsoft.com/office/drawing/2014/main" val="1852204565"/>
                    </a:ext>
                  </a:extLst>
                </a:gridCol>
                <a:gridCol w="1676400">
                  <a:extLst>
                    <a:ext uri="{9D8B030D-6E8A-4147-A177-3AD203B41FA5}">
                      <a16:colId xmlns:a16="http://schemas.microsoft.com/office/drawing/2014/main" val="547206334"/>
                    </a:ext>
                  </a:extLst>
                </a:gridCol>
                <a:gridCol w="1676400">
                  <a:extLst>
                    <a:ext uri="{9D8B030D-6E8A-4147-A177-3AD203B41FA5}">
                      <a16:colId xmlns:a16="http://schemas.microsoft.com/office/drawing/2014/main" val="2774324733"/>
                    </a:ext>
                  </a:extLst>
                </a:gridCol>
              </a:tblGrid>
              <a:tr h="370840">
                <a:tc>
                  <a:txBody>
                    <a:bodyPr/>
                    <a:lstStyle/>
                    <a:p>
                      <a:pPr algn="ctr"/>
                      <a:r>
                        <a:rPr lang="en-US" altLang="zh-TW" dirty="0"/>
                        <a:t>Item</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extLst>
                  <a:ext uri="{0D108BD9-81ED-4DB2-BD59-A6C34878D82A}">
                    <a16:rowId xmlns:a16="http://schemas.microsoft.com/office/drawing/2014/main" val="872929282"/>
                  </a:ext>
                </a:extLst>
              </a:tr>
              <a:tr h="370840">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75321724"/>
                  </a:ext>
                </a:extLst>
              </a:tr>
              <a:tr h="370840">
                <a:tc>
                  <a:txBody>
                    <a:bodyPr/>
                    <a:lstStyle/>
                    <a:p>
                      <a:pPr algn="ctr"/>
                      <a:r>
                        <a:rPr lang="en-US" altLang="zh-TW" dirty="0"/>
                        <a:t>2</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351632682"/>
                  </a:ext>
                </a:extLst>
              </a:tr>
              <a:tr h="370840">
                <a:tc>
                  <a:txBody>
                    <a:bodyPr/>
                    <a:lstStyle/>
                    <a:p>
                      <a:pPr algn="ctr"/>
                      <a:r>
                        <a:rPr lang="en-US" altLang="zh-TW" dirty="0"/>
                        <a:t>3</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1404883050"/>
                  </a:ext>
                </a:extLst>
              </a:tr>
            </a:tbl>
          </a:graphicData>
        </a:graphic>
      </p:graphicFrame>
      <p:sp>
        <p:nvSpPr>
          <p:cNvPr id="9" name="內容版面配置區 5">
            <a:extLst>
              <a:ext uri="{FF2B5EF4-FFF2-40B4-BE49-F238E27FC236}">
                <a16:creationId xmlns:a16="http://schemas.microsoft.com/office/drawing/2014/main" id="{9B690C25-6489-4D69-A46F-19CC07BAA7EB}"/>
              </a:ext>
            </a:extLst>
          </p:cNvPr>
          <p:cNvSpPr txBox="1">
            <a:spLocks/>
          </p:cNvSpPr>
          <p:nvPr/>
        </p:nvSpPr>
        <p:spPr>
          <a:xfrm>
            <a:off x="1097280" y="3728322"/>
            <a:ext cx="10058400" cy="25917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TW" dirty="0"/>
              <a:t>Generate random data:</a:t>
            </a:r>
            <a:endParaRPr lang="zh-TW" altLang="en-US" dirty="0"/>
          </a:p>
        </p:txBody>
      </p:sp>
      <p:sp>
        <p:nvSpPr>
          <p:cNvPr id="3" name="日期版面配置區 2">
            <a:extLst>
              <a:ext uri="{FF2B5EF4-FFF2-40B4-BE49-F238E27FC236}">
                <a16:creationId xmlns:a16="http://schemas.microsoft.com/office/drawing/2014/main" id="{FBD0FFE9-A3A1-4D2C-905A-D2EA5EC8C010}"/>
              </a:ext>
            </a:extLst>
          </p:cNvPr>
          <p:cNvSpPr>
            <a:spLocks noGrp="1"/>
          </p:cNvSpPr>
          <p:nvPr>
            <p:ph type="dt" sz="half" idx="10"/>
          </p:nvPr>
        </p:nvSpPr>
        <p:spPr/>
        <p:txBody>
          <a:bodyPr/>
          <a:lstStyle/>
          <a:p>
            <a:fld id="{ED24DD69-B287-476B-A5DE-602B674527C0}"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CB56A49C-1747-4DD0-B2C3-CC1E73391E10}"/>
              </a:ext>
            </a:extLst>
          </p:cNvPr>
          <p:cNvSpPr>
            <a:spLocks noGrp="1"/>
          </p:cNvSpPr>
          <p:nvPr>
            <p:ph type="sldNum" sz="quarter" idx="12"/>
          </p:nvPr>
        </p:nvSpPr>
        <p:spPr/>
        <p:txBody>
          <a:bodyPr/>
          <a:lstStyle/>
          <a:p>
            <a:fld id="{8A7A6979-0714-4377-B894-6BE4C2D6E202}" type="slidenum">
              <a:rPr lang="en-US" smtClean="0"/>
              <a:pPr/>
              <a:t>40</a:t>
            </a:fld>
            <a:endParaRPr lang="en-US" dirty="0"/>
          </a:p>
        </p:txBody>
      </p:sp>
    </p:spTree>
    <p:extLst>
      <p:ext uri="{BB962C8B-B14F-4D97-AF65-F5344CB8AC3E}">
        <p14:creationId xmlns:p14="http://schemas.microsoft.com/office/powerpoint/2010/main" val="128536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1B87AA01-8B1F-461B-BF25-5DCE8BD88733}"/>
              </a:ext>
            </a:extLst>
          </p:cNvPr>
          <p:cNvSpPr/>
          <p:nvPr/>
        </p:nvSpPr>
        <p:spPr>
          <a:xfrm>
            <a:off x="977153" y="2751916"/>
            <a:ext cx="5118847" cy="8608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4A0B09F7-FC1B-414E-A573-7F63790B7B51}"/>
              </a:ext>
            </a:extLst>
          </p:cNvPr>
          <p:cNvSpPr>
            <a:spLocks noGrp="1"/>
          </p:cNvSpPr>
          <p:nvPr>
            <p:ph type="title"/>
          </p:nvPr>
        </p:nvSpPr>
        <p:spPr/>
        <p:txBody>
          <a:bodyPr/>
          <a:lstStyle/>
          <a:p>
            <a:r>
              <a:rPr lang="en-US" altLang="zh-TW" dirty="0"/>
              <a:t>Formula</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84544A9-5127-4596-BA6E-A78A2E41E39D}"/>
                  </a:ext>
                </a:extLst>
              </p:cNvPr>
              <p:cNvSpPr>
                <a:spLocks noGrp="1"/>
              </p:cNvSpPr>
              <p:nvPr>
                <p:ph idx="1"/>
              </p:nvPr>
            </p:nvSpPr>
            <p:spPr>
              <a:xfrm>
                <a:off x="1097280" y="2751916"/>
                <a:ext cx="5348344" cy="2573368"/>
              </a:xfrm>
            </p:spPr>
            <p:txBody>
              <a:bodyPr>
                <a:normAutofit fontScale="85000" lnSpcReduction="20000"/>
              </a:bodyPr>
              <a:lstStyle/>
              <a:p>
                <a:pPr marL="457200" indent="-457200">
                  <a:lnSpc>
                    <a:spcPct val="150000"/>
                  </a:lnSpc>
                  <a:buFont typeface="+mj-lt"/>
                  <a:buAutoNum type="arabicPeriod"/>
                </a:pPr>
                <a14:m>
                  <m:oMath xmlns:m="http://schemas.openxmlformats.org/officeDocument/2006/math">
                    <m:sSubSup>
                      <m:sSubSupPr>
                        <m:ctrlPr>
                          <a:rPr lang="en-US" altLang="zh-TW" i="1" smtClean="0">
                            <a:latin typeface="Cambria Math" panose="02040503050406030204" pitchFamily="18" charset="0"/>
                          </a:rPr>
                        </m:ctrlPr>
                      </m:sSubSupPr>
                      <m:e>
                        <m:r>
                          <a:rPr lang="en-US" altLang="zh-TW" i="1">
                            <a:latin typeface="Cambria Math" panose="02040503050406030204" pitchFamily="18" charset="0"/>
                          </a:rPr>
                          <m:t>𝑋</m:t>
                        </m:r>
                      </m:e>
                      <m:sub>
                        <m:r>
                          <a:rPr lang="en-US" altLang="zh-TW" i="1">
                            <a:latin typeface="Cambria Math" panose="02040503050406030204" pitchFamily="18" charset="0"/>
                          </a:rPr>
                          <m:t>𝑖</m:t>
                        </m:r>
                      </m:sub>
                      <m:sup>
                        <m:r>
                          <a:rPr lang="en-US" altLang="zh-TW" i="1">
                            <a:latin typeface="Cambria Math" panose="02040503050406030204" pitchFamily="18" charset="0"/>
                          </a:rPr>
                          <m:t>𝑑</m:t>
                        </m:r>
                      </m:sup>
                    </m:sSub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nary>
                          <m:naryPr>
                            <m:chr m:val="∑"/>
                            <m:ctrlPr>
                              <a:rPr lang="en-US" altLang="zh-TW" i="1">
                                <a:latin typeface="Cambria Math" panose="02040503050406030204" pitchFamily="18" charset="0"/>
                                <a:ea typeface="Cambria Math" panose="02040503050406030204" pitchFamily="18" charset="0"/>
                              </a:rPr>
                            </m:ctrlPr>
                          </m:naryPr>
                          <m:sub>
                            <m:r>
                              <m:rPr>
                                <m:brk m:alnAt="23"/>
                              </m:rPr>
                              <a:rPr lang="en-US" altLang="zh-TW" i="1">
                                <a:latin typeface="Cambria Math" panose="02040503050406030204" pitchFamily="18" charset="0"/>
                                <a:ea typeface="Cambria Math" panose="02040503050406030204" pitchFamily="18" charset="0"/>
                              </a:rPr>
                              <m:t>𝑗</m:t>
                            </m:r>
                            <m:r>
                              <a:rPr lang="en-US" altLang="zh-TW" i="1">
                                <a:latin typeface="Cambria Math" panose="02040503050406030204" pitchFamily="18" charset="0"/>
                                <a:ea typeface="Cambria Math" panose="02040503050406030204" pitchFamily="18" charset="0"/>
                              </a:rPr>
                              <m:t>=1, </m:t>
                            </m:r>
                            <m:r>
                              <a:rPr lang="en-US" altLang="zh-TW" i="1">
                                <a:latin typeface="Cambria Math" panose="02040503050406030204" pitchFamily="18" charset="0"/>
                                <a:ea typeface="Cambria Math" panose="02040503050406030204" pitchFamily="18" charset="0"/>
                              </a:rPr>
                              <m:t>𝑗</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𝑖</m:t>
                            </m:r>
                          </m:sub>
                          <m:sup>
                            <m:r>
                              <a:rPr lang="en-US" altLang="zh-TW" i="1">
                                <a:latin typeface="Cambria Math" panose="02040503050406030204" pitchFamily="18" charset="0"/>
                                <a:ea typeface="Cambria Math" panose="02040503050406030204" pitchFamily="18" charset="0"/>
                              </a:rPr>
                              <m:t>𝑁</m:t>
                            </m:r>
                          </m:sup>
                          <m:e>
                            <m:r>
                              <a:rPr lang="en-US" altLang="zh-TW" i="1">
                                <a:latin typeface="Cambria Math" panose="02040503050406030204" pitchFamily="18" charset="0"/>
                                <a:ea typeface="Cambria Math" panose="02040503050406030204" pitchFamily="18" charset="0"/>
                              </a:rPr>
                              <m:t>𝑐</m:t>
                            </m:r>
                            <m:f>
                              <m:fPr>
                                <m:ctrlPr>
                                  <a:rPr lang="en-US" altLang="zh-TW" i="1">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𝑢𝑏</m:t>
                                    </m:r>
                                  </m:e>
                                  <m:sub>
                                    <m:r>
                                      <a:rPr lang="en-US" altLang="zh-TW" i="1">
                                        <a:latin typeface="Cambria Math" panose="02040503050406030204" pitchFamily="18" charset="0"/>
                                        <a:ea typeface="Cambria Math" panose="02040503050406030204" pitchFamily="18" charset="0"/>
                                      </a:rPr>
                                      <m:t>𝑑</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𝑙𝑏</m:t>
                                    </m:r>
                                  </m:e>
                                  <m:sub>
                                    <m:r>
                                      <a:rPr lang="en-US" altLang="zh-TW" i="1">
                                        <a:latin typeface="Cambria Math" panose="02040503050406030204" pitchFamily="18" charset="0"/>
                                        <a:ea typeface="Cambria Math" panose="02040503050406030204" pitchFamily="18" charset="0"/>
                                      </a:rPr>
                                      <m:t>𝑑</m:t>
                                    </m:r>
                                  </m:sub>
                                </m:sSub>
                              </m:num>
                              <m:den>
                                <m:r>
                                  <a:rPr lang="en-US" altLang="zh-TW" i="1">
                                    <a:latin typeface="Cambria Math" panose="02040503050406030204" pitchFamily="18" charset="0"/>
                                    <a:ea typeface="Cambria Math" panose="02040503050406030204" pitchFamily="18" charset="0"/>
                                  </a:rPr>
                                  <m:t>2</m:t>
                                </m:r>
                              </m:den>
                            </m:f>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𝑠</m:t>
                            </m:r>
                            <m:d>
                              <m:dPr>
                                <m:ctrlPr>
                                  <a:rPr lang="en-US" altLang="zh-TW" i="1">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𝑑</m:t>
                                    </m:r>
                                  </m:e>
                                  <m:sub>
                                    <m:r>
                                      <a:rPr lang="en-US" altLang="zh-TW" i="1">
                                        <a:latin typeface="Cambria Math" panose="02040503050406030204" pitchFamily="18" charset="0"/>
                                        <a:ea typeface="Cambria Math" panose="02040503050406030204" pitchFamily="18" charset="0"/>
                                      </a:rPr>
                                      <m:t>𝑖𝑗</m:t>
                                    </m:r>
                                  </m:sub>
                                </m:sSub>
                              </m:e>
                            </m:d>
                            <m:r>
                              <a:rPr lang="en-US" altLang="zh-TW" i="1" smtClean="0">
                                <a:latin typeface="Cambria Math" panose="02040503050406030204" pitchFamily="18" charset="0"/>
                                <a:ea typeface="Cambria Math" panose="02040503050406030204" pitchFamily="18" charset="0"/>
                              </a:rPr>
                              <m:t>×</m:t>
                            </m:r>
                          </m:e>
                        </m:nary>
                        <m:f>
                          <m:fPr>
                            <m:ctrlPr>
                              <a:rPr lang="en-US" altLang="zh-TW" i="1">
                                <a:latin typeface="Cambria Math" panose="02040503050406030204" pitchFamily="18" charset="0"/>
                                <a:ea typeface="Cambria Math" panose="02040503050406030204" pitchFamily="18" charset="0"/>
                              </a:rPr>
                            </m:ctrlPr>
                          </m:fPr>
                          <m:num>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𝑗</m:t>
                                </m:r>
                              </m:sub>
                            </m:sSub>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𝑖</m:t>
                                </m:r>
                              </m:sub>
                            </m:sSub>
                          </m:num>
                          <m:den>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𝑑</m:t>
                                </m:r>
                              </m:e>
                              <m:sub>
                                <m:r>
                                  <a:rPr lang="en-US" altLang="zh-TW" i="1">
                                    <a:latin typeface="Cambria Math" panose="02040503050406030204" pitchFamily="18" charset="0"/>
                                    <a:ea typeface="Cambria Math" panose="02040503050406030204" pitchFamily="18" charset="0"/>
                                  </a:rPr>
                                  <m:t>𝑖𝑗</m:t>
                                </m:r>
                              </m:sub>
                            </m:sSub>
                          </m:den>
                        </m:f>
                      </m:e>
                    </m:d>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i="1">
                            <a:latin typeface="Cambria Math" panose="02040503050406030204" pitchFamily="18" charset="0"/>
                            <a:ea typeface="Cambria Math" panose="02040503050406030204" pitchFamily="18" charset="0"/>
                          </a:rPr>
                          <m:t>T</m:t>
                        </m:r>
                      </m:e>
                      <m:sub>
                        <m:r>
                          <a:rPr lang="en-US" altLang="zh-TW" i="1">
                            <a:latin typeface="Cambria Math" panose="02040503050406030204" pitchFamily="18" charset="0"/>
                            <a:ea typeface="Cambria Math" panose="02040503050406030204" pitchFamily="18" charset="0"/>
                          </a:rPr>
                          <m:t>𝑑</m:t>
                        </m:r>
                      </m:sub>
                    </m:sSub>
                  </m:oMath>
                </a14:m>
                <a:endParaRPr lang="zh-TW" altLang="en-US" dirty="0"/>
              </a:p>
              <a:p>
                <a:pPr marL="457200" indent="-457200">
                  <a:lnSpc>
                    <a:spcPct val="150000"/>
                  </a:lnSpc>
                  <a:buFont typeface="+mj-lt"/>
                  <a:buAutoNum type="arabicPeriod"/>
                </a:pPr>
                <a14:m>
                  <m:oMath xmlns:m="http://schemas.openxmlformats.org/officeDocument/2006/math">
                    <m:r>
                      <a:rPr lang="en-US" altLang="zh-TW" b="0" i="1" smtClean="0">
                        <a:latin typeface="Cambria Math" panose="02040503050406030204" pitchFamily="18" charset="0"/>
                      </a:rPr>
                      <m:t>𝑐</m:t>
                    </m:r>
                    <m:r>
                      <a:rPr lang="en-US" altLang="zh-TW" b="0" i="1" smtClean="0">
                        <a:latin typeface="Cambria Math" panose="02040503050406030204" pitchFamily="18" charset="0"/>
                      </a:rPr>
                      <m:t>=</m:t>
                    </m:r>
                    <m:r>
                      <a:rPr lang="en-US" altLang="zh-TW" b="0" i="1" smtClean="0">
                        <a:latin typeface="Cambria Math" panose="02040503050406030204" pitchFamily="18" charset="0"/>
                      </a:rPr>
                      <m:t>𝑐𝑚𝑎𝑥</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𝑐𝑚𝑎𝑥</m:t>
                        </m:r>
                        <m:r>
                          <a:rPr lang="en-US" altLang="zh-TW" b="0" i="1" smtClean="0">
                            <a:latin typeface="Cambria Math" panose="02040503050406030204" pitchFamily="18" charset="0"/>
                          </a:rPr>
                          <m:t>−</m:t>
                        </m:r>
                        <m:r>
                          <a:rPr lang="en-US" altLang="zh-TW" b="0" i="1" smtClean="0">
                            <a:latin typeface="Cambria Math" panose="02040503050406030204" pitchFamily="18" charset="0"/>
                          </a:rPr>
                          <m:t>𝑐𝑚𝑖𝑛</m:t>
                        </m:r>
                      </m:num>
                      <m:den>
                        <m:r>
                          <a:rPr lang="en-US" altLang="zh-TW" b="0" i="1" smtClean="0">
                            <a:latin typeface="Cambria Math" panose="02040503050406030204" pitchFamily="18" charset="0"/>
                          </a:rPr>
                          <m:t>𝐿</m:t>
                        </m:r>
                      </m:den>
                    </m:f>
                  </m:oMath>
                </a14:m>
                <a:endParaRPr lang="zh-TW" altLang="en-US" dirty="0"/>
              </a:p>
              <a:p>
                <a:pPr marL="457200" indent="-457200">
                  <a:lnSpc>
                    <a:spcPct val="150000"/>
                  </a:lnSpc>
                  <a:buFont typeface="+mj-lt"/>
                  <a:buAutoNum type="arabicPeriod"/>
                </a:pP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𝑓</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m:t>
                            </m:r>
                            <m:r>
                              <a:rPr lang="en-US" altLang="zh-TW" b="0" i="1" smtClean="0">
                                <a:latin typeface="Cambria Math" panose="02040503050406030204" pitchFamily="18" charset="0"/>
                              </a:rPr>
                              <m:t>𝑟</m:t>
                            </m:r>
                          </m:num>
                          <m:den>
                            <m:r>
                              <a:rPr lang="en-US" altLang="zh-TW" b="0" i="1" smtClean="0">
                                <a:latin typeface="Cambria Math" panose="02040503050406030204" pitchFamily="18" charset="0"/>
                              </a:rPr>
                              <m:t>𝑙</m:t>
                            </m:r>
                          </m:den>
                        </m:f>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𝑟</m:t>
                        </m:r>
                      </m:sup>
                    </m:sSup>
                  </m:oMath>
                </a14:m>
                <a:endParaRPr lang="en-US" altLang="zh-TW" b="0" dirty="0"/>
              </a:p>
              <a:p>
                <a:pPr marL="457200" indent="-457200">
                  <a:lnSpc>
                    <a:spcPct val="150000"/>
                  </a:lnSpc>
                  <a:buFont typeface="+mj-lt"/>
                  <a:buAutoNum type="arabicPeriod"/>
                </a:pPr>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𝑑</m:t>
                        </m:r>
                      </m:e>
                      <m:sub>
                        <m:r>
                          <a:rPr lang="en-US" altLang="zh-TW" i="1">
                            <a:latin typeface="Cambria Math" panose="02040503050406030204" pitchFamily="18" charset="0"/>
                            <a:ea typeface="Cambria Math" panose="02040503050406030204" pitchFamily="18" charset="0"/>
                          </a:rPr>
                          <m:t>𝑖𝑗</m:t>
                        </m:r>
                      </m:sub>
                    </m:sSub>
                    <m:r>
                      <a:rPr lang="en-US" altLang="zh-TW" i="1">
                        <a:latin typeface="Cambria Math" panose="02040503050406030204" pitchFamily="18" charset="0"/>
                        <a:ea typeface="Cambria Math" panose="02040503050406030204" pitchFamily="18" charset="0"/>
                      </a:rPr>
                      <m:t>=</m:t>
                    </m:r>
                    <m:d>
                      <m:dPr>
                        <m:begChr m:val="|"/>
                        <m:endChr m:val="|"/>
                        <m:ctrlPr>
                          <a:rPr lang="en-US" altLang="zh-TW" i="1">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𝑗</m:t>
                            </m:r>
                          </m:sub>
                          <m:sup>
                            <m:r>
                              <a:rPr lang="en-US" altLang="zh-TW" i="1">
                                <a:latin typeface="Cambria Math" panose="02040503050406030204" pitchFamily="18" charset="0"/>
                                <a:ea typeface="Cambria Math" panose="02040503050406030204" pitchFamily="18" charset="0"/>
                              </a:rPr>
                              <m:t>𝑑</m:t>
                            </m:r>
                          </m:sup>
                        </m:sSubSup>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𝑥</m:t>
                            </m:r>
                          </m:e>
                          <m:sub>
                            <m:r>
                              <a:rPr lang="en-US" altLang="zh-TW" i="1">
                                <a:latin typeface="Cambria Math" panose="02040503050406030204" pitchFamily="18" charset="0"/>
                                <a:ea typeface="Cambria Math" panose="02040503050406030204" pitchFamily="18" charset="0"/>
                              </a:rPr>
                              <m:t>𝑖</m:t>
                            </m:r>
                          </m:sub>
                          <m:sup>
                            <m:r>
                              <a:rPr lang="en-US" altLang="zh-TW" i="1">
                                <a:latin typeface="Cambria Math" panose="02040503050406030204" pitchFamily="18" charset="0"/>
                                <a:ea typeface="Cambria Math" panose="02040503050406030204" pitchFamily="18" charset="0"/>
                              </a:rPr>
                              <m:t>𝑑</m:t>
                            </m:r>
                          </m:sup>
                        </m:sSubSup>
                      </m:e>
                    </m:d>
                  </m:oMath>
                </a14:m>
                <a:endParaRPr lang="en-US" altLang="zh-TW" dirty="0"/>
              </a:p>
            </p:txBody>
          </p:sp>
        </mc:Choice>
        <mc:Fallback xmlns="">
          <p:sp>
            <p:nvSpPr>
              <p:cNvPr id="3" name="內容版面配置區 2">
                <a:extLst>
                  <a:ext uri="{FF2B5EF4-FFF2-40B4-BE49-F238E27FC236}">
                    <a16:creationId xmlns:a16="http://schemas.microsoft.com/office/drawing/2014/main" id="{784544A9-5127-4596-BA6E-A78A2E41E39D}"/>
                  </a:ext>
                </a:extLst>
              </p:cNvPr>
              <p:cNvSpPr>
                <a:spLocks noGrp="1" noRot="1" noChangeAspect="1" noMove="1" noResize="1" noEditPoints="1" noAdjustHandles="1" noChangeArrowheads="1" noChangeShapeType="1" noTextEdit="1"/>
              </p:cNvSpPr>
              <p:nvPr>
                <p:ph idx="1"/>
              </p:nvPr>
            </p:nvSpPr>
            <p:spPr>
              <a:xfrm>
                <a:off x="1097280" y="2751916"/>
                <a:ext cx="5348344" cy="2573368"/>
              </a:xfrm>
              <a:blipFill>
                <a:blip r:embed="rId3"/>
                <a:stretch>
                  <a:fillRect l="-2395" b="-11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D1260A60-D9CB-45C1-A6F7-CF80B5380A8D}"/>
                  </a:ext>
                </a:extLst>
              </p:cNvPr>
              <p:cNvGraphicFramePr>
                <a:graphicFrameLocks noGrp="1"/>
              </p:cNvGraphicFramePr>
              <p:nvPr>
                <p:extLst>
                  <p:ext uri="{D42A27DB-BD31-4B8C-83A1-F6EECF244321}">
                    <p14:modId xmlns:p14="http://schemas.microsoft.com/office/powerpoint/2010/main" val="2676631838"/>
                  </p:ext>
                </p:extLst>
              </p:nvPr>
            </p:nvGraphicFramePr>
            <p:xfrm>
              <a:off x="6549391" y="1887887"/>
              <a:ext cx="4606291" cy="4301427"/>
            </p:xfrm>
            <a:graphic>
              <a:graphicData uri="http://schemas.openxmlformats.org/drawingml/2006/table">
                <a:tbl>
                  <a:tblPr firstRow="1" bandRow="1">
                    <a:tableStyleId>{5C22544A-7EE6-4342-B048-85BDC9FD1C3A}</a:tableStyleId>
                  </a:tblPr>
                  <a:tblGrid>
                    <a:gridCol w="767713">
                      <a:extLst>
                        <a:ext uri="{9D8B030D-6E8A-4147-A177-3AD203B41FA5}">
                          <a16:colId xmlns:a16="http://schemas.microsoft.com/office/drawing/2014/main" val="992762916"/>
                        </a:ext>
                      </a:extLst>
                    </a:gridCol>
                    <a:gridCol w="3191458">
                      <a:extLst>
                        <a:ext uri="{9D8B030D-6E8A-4147-A177-3AD203B41FA5}">
                          <a16:colId xmlns:a16="http://schemas.microsoft.com/office/drawing/2014/main" val="2261034808"/>
                        </a:ext>
                      </a:extLst>
                    </a:gridCol>
                    <a:gridCol w="647120">
                      <a:extLst>
                        <a:ext uri="{9D8B030D-6E8A-4147-A177-3AD203B41FA5}">
                          <a16:colId xmlns:a16="http://schemas.microsoft.com/office/drawing/2014/main" val="1303842643"/>
                        </a:ext>
                      </a:extLst>
                    </a:gridCol>
                  </a:tblGrid>
                  <a:tr h="258811">
                    <a:tc>
                      <a:txBody>
                        <a:bodyPr/>
                        <a:lstStyle/>
                        <a:p>
                          <a:pPr algn="ctr"/>
                          <a:r>
                            <a:rPr lang="en-US" altLang="zh-TW" sz="1400" dirty="0"/>
                            <a:t>Param</a:t>
                          </a:r>
                          <a:endParaRPr lang="zh-TW" altLang="en-US" sz="1400" dirty="0"/>
                        </a:p>
                      </a:txBody>
                      <a:tcPr anchor="ctr"/>
                    </a:tc>
                    <a:tc>
                      <a:txBody>
                        <a:bodyPr/>
                        <a:lstStyle/>
                        <a:p>
                          <a:pPr algn="ctr"/>
                          <a:r>
                            <a:rPr lang="en-US" altLang="zh-TW" sz="1400" dirty="0"/>
                            <a:t>Information</a:t>
                          </a: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val="4155774489"/>
                      </a:ext>
                    </a:extLst>
                  </a:tr>
                  <a:tr h="258811">
                    <a:tc>
                      <a:txBody>
                        <a:bodyPr/>
                        <a:lstStyle/>
                        <a:p>
                          <a:pPr algn="l"/>
                          <a14:m>
                            <m:oMathPara xmlns:m="http://schemas.openxmlformats.org/officeDocument/2006/math">
                              <m:oMathParaPr>
                                <m:jc m:val="centerGroup"/>
                              </m:oMathParaPr>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𝑖</m:t>
                                    </m:r>
                                  </m:sub>
                                  <m:sup>
                                    <m:r>
                                      <a:rPr lang="en-US" altLang="zh-TW" sz="1400" i="1">
                                        <a:latin typeface="Cambria Math" panose="02040503050406030204" pitchFamily="18" charset="0"/>
                                      </a:rPr>
                                      <m:t>𝑑</m:t>
                                    </m:r>
                                  </m:sup>
                                </m:sSubSup>
                              </m:oMath>
                            </m:oMathPara>
                          </a14:m>
                          <a:endParaRPr lang="zh-TW" altLang="en-US" sz="1400" dirty="0"/>
                        </a:p>
                      </a:txBody>
                      <a:tcPr anchor="ctr"/>
                    </a:tc>
                    <a:tc>
                      <a:txBody>
                        <a:bodyPr/>
                        <a:lstStyle/>
                        <a:p>
                          <a:pPr algn="l"/>
                          <a:r>
                            <a:rPr lang="zh-TW" altLang="en-US" sz="1400" dirty="0"/>
                            <a:t>個體 </a:t>
                          </a:r>
                          <a:r>
                            <a:rPr lang="en-US" altLang="zh-TW" sz="1400" dirty="0" err="1"/>
                            <a:t>i</a:t>
                          </a:r>
                          <a:r>
                            <a:rPr lang="en-US" altLang="zh-TW" sz="1400" dirty="0"/>
                            <a:t> </a:t>
                          </a:r>
                          <a:r>
                            <a:rPr lang="zh-TW" altLang="en-US" sz="1400" dirty="0"/>
                            <a:t>的維度 </a:t>
                          </a:r>
                          <a:r>
                            <a:rPr lang="en-US" altLang="zh-TW" sz="1400" dirty="0"/>
                            <a:t>d </a:t>
                          </a:r>
                          <a:r>
                            <a:rPr lang="zh-TW" altLang="en-US" sz="1400" dirty="0"/>
                            <a:t>下一次迭代的位置</a:t>
                          </a:r>
                        </a:p>
                      </a:txBody>
                      <a:tcPr anchor="ctr"/>
                    </a:tc>
                    <a:tc>
                      <a:txBody>
                        <a:bodyPr/>
                        <a:lstStyle/>
                        <a:p>
                          <a:pPr algn="l"/>
                          <a:endParaRPr lang="zh-TW" altLang="en-US" sz="1400" dirty="0"/>
                        </a:p>
                      </a:txBody>
                      <a:tcPr anchor="ctr"/>
                    </a:tc>
                    <a:extLst>
                      <a:ext uri="{0D108BD9-81ED-4DB2-BD59-A6C34878D82A}">
                        <a16:rowId xmlns:a16="http://schemas.microsoft.com/office/drawing/2014/main" val="3460419440"/>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𝑐</m:t>
                                </m:r>
                              </m:oMath>
                            </m:oMathPara>
                          </a14:m>
                          <a:endParaRPr lang="zh-TW" altLang="en-US" sz="1400" dirty="0"/>
                        </a:p>
                      </a:txBody>
                      <a:tcPr anchor="ctr"/>
                    </a:tc>
                    <a:tc>
                      <a:txBody>
                        <a:bodyPr/>
                        <a:lstStyle/>
                        <a:p>
                          <a:pPr algn="l"/>
                          <a:r>
                            <a:rPr lang="zh-TW" altLang="en-US" sz="1400" dirty="0"/>
                            <a:t>隨迭代數遞減的值</a:t>
                          </a:r>
                        </a:p>
                      </a:txBody>
                      <a:tcPr anchor="ctr"/>
                    </a:tc>
                    <a:tc>
                      <a:txBody>
                        <a:bodyPr/>
                        <a:lstStyle/>
                        <a:p>
                          <a:pPr algn="l"/>
                          <a:endParaRPr lang="zh-TW" altLang="en-US" sz="1400" dirty="0"/>
                        </a:p>
                      </a:txBody>
                      <a:tcPr anchor="ctr"/>
                    </a:tc>
                    <a:extLst>
                      <a:ext uri="{0D108BD9-81ED-4DB2-BD59-A6C34878D82A}">
                        <a16:rowId xmlns:a16="http://schemas.microsoft.com/office/drawing/2014/main" val="3209600240"/>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𝐿</m:t>
                                </m:r>
                              </m:oMath>
                            </m:oMathPara>
                          </a14:m>
                          <a:endParaRPr lang="zh-TW" altLang="en-US" sz="1400" dirty="0"/>
                        </a:p>
                      </a:txBody>
                      <a:tcPr anchor="ctr"/>
                    </a:tc>
                    <a:tc>
                      <a:txBody>
                        <a:bodyPr/>
                        <a:lstStyle/>
                        <a:p>
                          <a:pPr algn="l"/>
                          <a:r>
                            <a:rPr lang="zh-TW" altLang="en-US" sz="1400" dirty="0"/>
                            <a:t>最大迭代次數</a:t>
                          </a:r>
                        </a:p>
                      </a:txBody>
                      <a:tcPr anchor="ctr"/>
                    </a:tc>
                    <a:tc>
                      <a:txBody>
                        <a:bodyPr/>
                        <a:lstStyle/>
                        <a:p>
                          <a:pPr algn="l"/>
                          <a:r>
                            <a:rPr lang="en-US" altLang="zh-TW" sz="1400" dirty="0"/>
                            <a:t>10</a:t>
                          </a:r>
                          <a:endParaRPr lang="zh-TW" altLang="en-US" sz="1400" dirty="0"/>
                        </a:p>
                      </a:txBody>
                      <a:tcPr anchor="ctr"/>
                    </a:tc>
                    <a:extLst>
                      <a:ext uri="{0D108BD9-81ED-4DB2-BD59-A6C34878D82A}">
                        <a16:rowId xmlns:a16="http://schemas.microsoft.com/office/drawing/2014/main" val="2506921477"/>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𝑡</m:t>
                                </m:r>
                              </m:oMath>
                            </m:oMathPara>
                          </a14:m>
                          <a:endParaRPr lang="zh-TW" altLang="en-US" sz="1400" dirty="0"/>
                        </a:p>
                      </a:txBody>
                      <a:tcPr anchor="ctr"/>
                    </a:tc>
                    <a:tc>
                      <a:txBody>
                        <a:bodyPr/>
                        <a:lstStyle/>
                        <a:p>
                          <a:pPr algn="l"/>
                          <a:r>
                            <a:rPr lang="zh-TW" altLang="en-US" sz="1400" dirty="0"/>
                            <a:t>當前迭代數</a:t>
                          </a:r>
                        </a:p>
                      </a:txBody>
                      <a:tcPr anchor="ctr"/>
                    </a:tc>
                    <a:tc>
                      <a:txBody>
                        <a:bodyPr/>
                        <a:lstStyle/>
                        <a:p>
                          <a:pPr algn="l"/>
                          <a:endParaRPr lang="zh-TW" altLang="en-US" sz="1400" dirty="0"/>
                        </a:p>
                      </a:txBody>
                      <a:tcPr anchor="ctr"/>
                    </a:tc>
                    <a:extLst>
                      <a:ext uri="{0D108BD9-81ED-4DB2-BD59-A6C34878D82A}">
                        <a16:rowId xmlns:a16="http://schemas.microsoft.com/office/drawing/2014/main" val="58551690"/>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𝑐𝑚𝑎𝑥</m:t>
                                </m:r>
                              </m:oMath>
                            </m:oMathPara>
                          </a14:m>
                          <a:endParaRPr lang="zh-TW" altLang="en-US" sz="1400" dirty="0"/>
                        </a:p>
                      </a:txBody>
                      <a:tcPr anchor="ctr"/>
                    </a:tc>
                    <a:tc>
                      <a:txBody>
                        <a:bodyPr/>
                        <a:lstStyle/>
                        <a:p>
                          <a:pPr algn="l"/>
                          <a:r>
                            <a:rPr lang="zh-TW" altLang="en-US" sz="1400" dirty="0"/>
                            <a:t>區間最大值</a:t>
                          </a:r>
                        </a:p>
                      </a:txBody>
                      <a:tcPr anchor="ctr"/>
                    </a:tc>
                    <a:tc>
                      <a:txBody>
                        <a:bodyPr/>
                        <a:lstStyle/>
                        <a:p>
                          <a:pPr algn="l"/>
                          <a:r>
                            <a:rPr lang="en-US" altLang="zh-TW" sz="1400" dirty="0"/>
                            <a:t>1</a:t>
                          </a:r>
                          <a:endParaRPr lang="zh-TW" altLang="en-US" sz="1400" dirty="0"/>
                        </a:p>
                      </a:txBody>
                      <a:tcPr anchor="ctr"/>
                    </a:tc>
                    <a:extLst>
                      <a:ext uri="{0D108BD9-81ED-4DB2-BD59-A6C34878D82A}">
                        <a16:rowId xmlns:a16="http://schemas.microsoft.com/office/drawing/2014/main" val="999151176"/>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𝑐𝑚𝑖𝑛</m:t>
                                </m:r>
                              </m:oMath>
                            </m:oMathPara>
                          </a14:m>
                          <a:endParaRPr lang="zh-TW" altLang="en-US" sz="1400" dirty="0"/>
                        </a:p>
                      </a:txBody>
                      <a:tcPr anchor="ctr"/>
                    </a:tc>
                    <a:tc>
                      <a:txBody>
                        <a:bodyPr/>
                        <a:lstStyle/>
                        <a:p>
                          <a:pPr algn="l"/>
                          <a:r>
                            <a:rPr lang="zh-TW" altLang="en-US" sz="1400" dirty="0"/>
                            <a:t>區間最小值</a:t>
                          </a:r>
                        </a:p>
                      </a:txBody>
                      <a:tcPr anchor="ctr"/>
                    </a:tc>
                    <a:tc>
                      <a:txBody>
                        <a:bodyPr/>
                        <a:lstStyle/>
                        <a:p>
                          <a:pPr algn="l"/>
                          <a:r>
                            <a:rPr lang="en-US" altLang="zh-TW" sz="1400" dirty="0"/>
                            <a:t>4e-5</a:t>
                          </a:r>
                          <a:endParaRPr lang="zh-TW" altLang="en-US" sz="1400" dirty="0"/>
                        </a:p>
                      </a:txBody>
                      <a:tcPr anchor="ctr"/>
                    </a:tc>
                    <a:extLst>
                      <a:ext uri="{0D108BD9-81ED-4DB2-BD59-A6C34878D82A}">
                        <a16:rowId xmlns:a16="http://schemas.microsoft.com/office/drawing/2014/main" val="479012779"/>
                      </a:ext>
                    </a:extLst>
                  </a:tr>
                  <a:tr h="2588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𝑢𝑏</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a:txBody>
                      <a:tcPr anchor="ctr"/>
                    </a:tc>
                    <a:tc>
                      <a:txBody>
                        <a:bodyPr/>
                        <a:lstStyle/>
                        <a:p>
                          <a:pPr algn="l"/>
                          <a:r>
                            <a:rPr lang="zh-TW" altLang="en-US" sz="1400" dirty="0"/>
                            <a:t>空間上限</a:t>
                          </a:r>
                        </a:p>
                      </a:txBody>
                      <a:tcPr anchor="ctr"/>
                    </a:tc>
                    <a:tc>
                      <a:txBody>
                        <a:bodyPr/>
                        <a:lstStyle/>
                        <a:p>
                          <a:pPr algn="l"/>
                          <a:r>
                            <a:rPr lang="en-US" altLang="zh-TW" sz="1400" dirty="0"/>
                            <a:t>1</a:t>
                          </a:r>
                          <a:endParaRPr lang="zh-TW" altLang="en-US" sz="1400" dirty="0"/>
                        </a:p>
                      </a:txBody>
                      <a:tcPr anchor="ctr"/>
                    </a:tc>
                    <a:extLst>
                      <a:ext uri="{0D108BD9-81ED-4DB2-BD59-A6C34878D82A}">
                        <a16:rowId xmlns:a16="http://schemas.microsoft.com/office/drawing/2014/main" val="3397264863"/>
                      </a:ext>
                    </a:extLst>
                  </a:tr>
                  <a:tr h="258811">
                    <a:tc>
                      <a:txBody>
                        <a:bodyPr/>
                        <a:lstStyle/>
                        <a:p>
                          <a:pPr algn="l"/>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𝑙𝑏</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a:txBody>
                      <a:tcPr anchor="ctr"/>
                    </a:tc>
                    <a:tc>
                      <a:txBody>
                        <a:bodyPr/>
                        <a:lstStyle/>
                        <a:p>
                          <a:pPr algn="l"/>
                          <a:r>
                            <a:rPr lang="zh-TW" altLang="en-US" sz="1400" dirty="0"/>
                            <a:t>空間下限</a:t>
                          </a:r>
                        </a:p>
                      </a:txBody>
                      <a:tcPr anchor="ctr"/>
                    </a:tc>
                    <a:tc>
                      <a:txBody>
                        <a:bodyPr/>
                        <a:lstStyle/>
                        <a:p>
                          <a:pPr algn="l"/>
                          <a:r>
                            <a:rPr lang="en-US" altLang="zh-TW" sz="1400" dirty="0"/>
                            <a:t>0</a:t>
                          </a:r>
                          <a:endParaRPr lang="zh-TW" altLang="en-US" sz="1400" dirty="0"/>
                        </a:p>
                      </a:txBody>
                      <a:tcPr anchor="ctr"/>
                    </a:tc>
                    <a:extLst>
                      <a:ext uri="{0D108BD9-81ED-4DB2-BD59-A6C34878D82A}">
                        <a16:rowId xmlns:a16="http://schemas.microsoft.com/office/drawing/2014/main" val="977601181"/>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𝑠</m:t>
                                </m:r>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𝑟</m:t>
                                    </m:r>
                                  </m:e>
                                </m:d>
                              </m:oMath>
                            </m:oMathPara>
                          </a14:m>
                          <a:endParaRPr lang="zh-TW" altLang="en-US" sz="1400" dirty="0"/>
                        </a:p>
                      </a:txBody>
                      <a:tcPr anchor="ctr"/>
                    </a:tc>
                    <a:tc>
                      <a:txBody>
                        <a:bodyPr/>
                        <a:lstStyle/>
                        <a:p>
                          <a:pPr algn="l"/>
                          <a:r>
                            <a:rPr lang="zh-TW" altLang="en-US" sz="1400" dirty="0"/>
                            <a:t>群體影響力</a:t>
                          </a:r>
                        </a:p>
                      </a:txBody>
                      <a:tcPr anchor="ctr"/>
                    </a:tc>
                    <a:tc>
                      <a:txBody>
                        <a:bodyPr/>
                        <a:lstStyle/>
                        <a:p>
                          <a:pPr algn="l"/>
                          <a:endParaRPr lang="zh-TW" altLang="en-US" sz="1400" dirty="0"/>
                        </a:p>
                      </a:txBody>
                      <a:tcPr anchor="ctr"/>
                    </a:tc>
                    <a:extLst>
                      <a:ext uri="{0D108BD9-81ED-4DB2-BD59-A6C34878D82A}">
                        <a16:rowId xmlns:a16="http://schemas.microsoft.com/office/drawing/2014/main" val="1944412497"/>
                      </a:ext>
                    </a:extLst>
                  </a:tr>
                  <a:tr h="258811">
                    <a:tc>
                      <a:txBody>
                        <a:bodyPr/>
                        <a:lstStyle/>
                        <a:p>
                          <a:pPr algn="l"/>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oMath>
                            </m:oMathPara>
                          </a14:m>
                          <a:endParaRPr lang="zh-TW" altLang="en-US" sz="1400" dirty="0"/>
                        </a:p>
                      </a:txBody>
                      <a:tcPr anchor="ctr"/>
                    </a:tc>
                    <a:tc>
                      <a:txBody>
                        <a:bodyPr/>
                        <a:lstStyle/>
                        <a:p>
                          <a:pPr algn="l"/>
                          <a:r>
                            <a:rPr lang="zh-TW" altLang="en-US" sz="1400" dirty="0"/>
                            <a:t>個體</a:t>
                          </a:r>
                          <a:r>
                            <a:rPr lang="en-US" altLang="zh-TW" sz="1400" dirty="0"/>
                            <a:t> j</a:t>
                          </a:r>
                          <a:r>
                            <a:rPr lang="zh-TW" altLang="en-US" sz="1400" dirty="0"/>
                            <a:t> 的維度 </a:t>
                          </a:r>
                          <a:r>
                            <a:rPr lang="en-US" altLang="zh-TW" sz="1400" dirty="0"/>
                            <a:t>d </a:t>
                          </a:r>
                          <a:r>
                            <a:rPr lang="zh-TW" altLang="en-US" sz="1400" dirty="0"/>
                            <a:t>到個體 </a:t>
                          </a:r>
                          <a:r>
                            <a:rPr lang="en-US" altLang="zh-TW" sz="1400" dirty="0"/>
                            <a:t>I</a:t>
                          </a:r>
                          <a:r>
                            <a:rPr lang="zh-TW" altLang="en-US" sz="1400" dirty="0"/>
                            <a:t> 的維度 </a:t>
                          </a:r>
                          <a:r>
                            <a:rPr lang="en-US" altLang="zh-TW" sz="1400" dirty="0"/>
                            <a:t>d</a:t>
                          </a:r>
                          <a:r>
                            <a:rPr lang="zh-TW" altLang="en-US" sz="1400" dirty="0"/>
                            <a:t> 距離</a:t>
                          </a:r>
                        </a:p>
                      </a:txBody>
                      <a:tcPr anchor="ctr"/>
                    </a:tc>
                    <a:tc>
                      <a:txBody>
                        <a:bodyPr/>
                        <a:lstStyle/>
                        <a:p>
                          <a:pPr algn="l"/>
                          <a:endParaRPr lang="zh-TW" altLang="en-US" sz="1400" dirty="0"/>
                        </a:p>
                      </a:txBody>
                      <a:tcPr anchor="ctr"/>
                    </a:tc>
                    <a:extLst>
                      <a:ext uri="{0D108BD9-81ED-4DB2-BD59-A6C34878D82A}">
                        <a16:rowId xmlns:a16="http://schemas.microsoft.com/office/drawing/2014/main" val="1703999623"/>
                      </a:ext>
                    </a:extLst>
                  </a:tr>
                  <a:tr h="212722">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𝑓</m:t>
                                </m:r>
                              </m:oMath>
                            </m:oMathPara>
                          </a14:m>
                          <a:endParaRPr lang="zh-TW" altLang="en-US" sz="1400" dirty="0"/>
                        </a:p>
                      </a:txBody>
                      <a:tcPr anchor="ctr"/>
                    </a:tc>
                    <a:tc>
                      <a:txBody>
                        <a:bodyPr/>
                        <a:lstStyle/>
                        <a:p>
                          <a:pPr algn="l"/>
                          <a:r>
                            <a:rPr lang="zh-TW" altLang="en-US" sz="1400" dirty="0"/>
                            <a:t>吸引強度 </a:t>
                          </a:r>
                          <a:r>
                            <a:rPr lang="en-US" altLang="zh-TW" sz="1400" dirty="0"/>
                            <a:t>(intensity of attraction)</a:t>
                          </a:r>
                          <a:endParaRPr lang="zh-TW" altLang="en-US" sz="1400" dirty="0"/>
                        </a:p>
                      </a:txBody>
                      <a:tcPr anchor="ctr"/>
                    </a:tc>
                    <a:tc>
                      <a:txBody>
                        <a:bodyPr/>
                        <a:lstStyle/>
                        <a:p>
                          <a:pPr algn="l"/>
                          <a:r>
                            <a:rPr lang="en-US" altLang="zh-TW" sz="1400" dirty="0"/>
                            <a:t>0.5</a:t>
                          </a:r>
                          <a:endParaRPr lang="zh-TW" altLang="en-US" sz="1400" dirty="0"/>
                        </a:p>
                      </a:txBody>
                      <a:tcPr anchor="ctr"/>
                    </a:tc>
                    <a:extLst>
                      <a:ext uri="{0D108BD9-81ED-4DB2-BD59-A6C34878D82A}">
                        <a16:rowId xmlns:a16="http://schemas.microsoft.com/office/drawing/2014/main" val="1828506286"/>
                      </a:ext>
                    </a:extLst>
                  </a:tr>
                  <a:tr h="258811">
                    <a:tc>
                      <a:txBody>
                        <a:bodyPr/>
                        <a:lstStyle/>
                        <a:p>
                          <a:pPr algn="l"/>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𝑙</m:t>
                                </m:r>
                              </m:oMath>
                            </m:oMathPara>
                          </a14:m>
                          <a:endParaRPr lang="zh-TW" altLang="en-US" sz="1400" dirty="0"/>
                        </a:p>
                      </a:txBody>
                      <a:tcPr anchor="ctr"/>
                    </a:tc>
                    <a:tc>
                      <a:txBody>
                        <a:bodyPr/>
                        <a:lstStyle/>
                        <a:p>
                          <a:pPr algn="l"/>
                          <a:r>
                            <a:rPr lang="zh-TW" altLang="en-US" sz="1400" dirty="0"/>
                            <a:t>吸引尺度 </a:t>
                          </a:r>
                          <a:r>
                            <a:rPr lang="en-US" altLang="zh-TW" sz="1400" dirty="0"/>
                            <a:t>(attractive length scale )</a:t>
                          </a:r>
                          <a:endParaRPr lang="zh-TW" altLang="en-US" sz="1400" dirty="0"/>
                        </a:p>
                      </a:txBody>
                      <a:tcPr anchor="ctr"/>
                    </a:tc>
                    <a:tc>
                      <a:txBody>
                        <a:bodyPr/>
                        <a:lstStyle/>
                        <a:p>
                          <a:pPr algn="l"/>
                          <a:r>
                            <a:rPr lang="en-US" altLang="zh-TW" sz="1400" dirty="0"/>
                            <a:t>1.5</a:t>
                          </a:r>
                          <a:endParaRPr lang="zh-TW" altLang="en-US" sz="1400" dirty="0"/>
                        </a:p>
                      </a:txBody>
                      <a:tcPr anchor="ctr"/>
                    </a:tc>
                    <a:extLst>
                      <a:ext uri="{0D108BD9-81ED-4DB2-BD59-A6C34878D82A}">
                        <a16:rowId xmlns:a16="http://schemas.microsoft.com/office/drawing/2014/main" val="2850516744"/>
                      </a:ext>
                    </a:extLst>
                  </a:tr>
                  <a:tr h="258811">
                    <a:tc>
                      <a:txBody>
                        <a:bodyPr/>
                        <a:lstStyle/>
                        <a:p>
                          <a:pPr algn="l"/>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ea typeface="Cambria Math" panose="02040503050406030204" pitchFamily="18" charset="0"/>
                                      </a:rPr>
                                    </m:ctrlPr>
                                  </m:sSubPr>
                                  <m:e>
                                    <m:r>
                                      <m:rPr>
                                        <m:sty m:val="p"/>
                                      </m:rPr>
                                      <a:rPr lang="en-US" altLang="zh-TW" sz="1400" i="1">
                                        <a:latin typeface="Cambria Math" panose="02040503050406030204" pitchFamily="18" charset="0"/>
                                        <a:ea typeface="Cambria Math" panose="02040503050406030204" pitchFamily="18" charset="0"/>
                                      </a:rPr>
                                      <m:t>T</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a:txBody>
                      <a:tcPr anchor="ctr"/>
                    </a:tc>
                    <a:tc>
                      <a:txBody>
                        <a:bodyPr/>
                        <a:lstStyle/>
                        <a:p>
                          <a:pPr algn="l"/>
                          <a:r>
                            <a:rPr lang="zh-TW" altLang="en-US" sz="1400" dirty="0"/>
                            <a:t>全域最優解的維度 </a:t>
                          </a:r>
                          <a:r>
                            <a:rPr lang="en-US" altLang="zh-TW" sz="1400" dirty="0"/>
                            <a:t>d</a:t>
                          </a:r>
                          <a:endParaRPr lang="zh-TW" altLang="en-US" sz="1400" dirty="0"/>
                        </a:p>
                      </a:txBody>
                      <a:tcPr anchor="ctr"/>
                    </a:tc>
                    <a:tc>
                      <a:txBody>
                        <a:bodyPr/>
                        <a:lstStyle/>
                        <a:p>
                          <a:pPr algn="l"/>
                          <a:endParaRPr lang="zh-TW" altLang="en-US" sz="1400" dirty="0"/>
                        </a:p>
                      </a:txBody>
                      <a:tcPr anchor="ctr"/>
                    </a:tc>
                    <a:extLst>
                      <a:ext uri="{0D108BD9-81ED-4DB2-BD59-A6C34878D82A}">
                        <a16:rowId xmlns:a16="http://schemas.microsoft.com/office/drawing/2014/main" val="2740359345"/>
                      </a:ext>
                    </a:extLst>
                  </a:tr>
                </a:tbl>
              </a:graphicData>
            </a:graphic>
          </p:graphicFrame>
        </mc:Choice>
        <mc:Fallback xmlns="">
          <p:graphicFrame>
            <p:nvGraphicFramePr>
              <p:cNvPr id="8" name="表格 8">
                <a:extLst>
                  <a:ext uri="{FF2B5EF4-FFF2-40B4-BE49-F238E27FC236}">
                    <a16:creationId xmlns:a16="http://schemas.microsoft.com/office/drawing/2014/main" id="{D1260A60-D9CB-45C1-A6F7-CF80B5380A8D}"/>
                  </a:ext>
                </a:extLst>
              </p:cNvPr>
              <p:cNvGraphicFramePr>
                <a:graphicFrameLocks noGrp="1"/>
              </p:cNvGraphicFramePr>
              <p:nvPr>
                <p:extLst>
                  <p:ext uri="{D42A27DB-BD31-4B8C-83A1-F6EECF244321}">
                    <p14:modId xmlns:p14="http://schemas.microsoft.com/office/powerpoint/2010/main" val="2676631838"/>
                  </p:ext>
                </p:extLst>
              </p:nvPr>
            </p:nvGraphicFramePr>
            <p:xfrm>
              <a:off x="6549391" y="1887887"/>
              <a:ext cx="4606291" cy="4301427"/>
            </p:xfrm>
            <a:graphic>
              <a:graphicData uri="http://schemas.openxmlformats.org/drawingml/2006/table">
                <a:tbl>
                  <a:tblPr firstRow="1" bandRow="1">
                    <a:tableStyleId>{5C22544A-7EE6-4342-B048-85BDC9FD1C3A}</a:tableStyleId>
                  </a:tblPr>
                  <a:tblGrid>
                    <a:gridCol w="767713">
                      <a:extLst>
                        <a:ext uri="{9D8B030D-6E8A-4147-A177-3AD203B41FA5}">
                          <a16:colId xmlns:a16="http://schemas.microsoft.com/office/drawing/2014/main" val="992762916"/>
                        </a:ext>
                      </a:extLst>
                    </a:gridCol>
                    <a:gridCol w="3191458">
                      <a:extLst>
                        <a:ext uri="{9D8B030D-6E8A-4147-A177-3AD203B41FA5}">
                          <a16:colId xmlns:a16="http://schemas.microsoft.com/office/drawing/2014/main" val="2261034808"/>
                        </a:ext>
                      </a:extLst>
                    </a:gridCol>
                    <a:gridCol w="647120">
                      <a:extLst>
                        <a:ext uri="{9D8B030D-6E8A-4147-A177-3AD203B41FA5}">
                          <a16:colId xmlns:a16="http://schemas.microsoft.com/office/drawing/2014/main" val="1303842643"/>
                        </a:ext>
                      </a:extLst>
                    </a:gridCol>
                  </a:tblGrid>
                  <a:tr h="304800">
                    <a:tc>
                      <a:txBody>
                        <a:bodyPr/>
                        <a:lstStyle/>
                        <a:p>
                          <a:pPr algn="ctr"/>
                          <a:r>
                            <a:rPr lang="en-US" altLang="zh-TW" sz="1400" dirty="0"/>
                            <a:t>Param</a:t>
                          </a:r>
                          <a:endParaRPr lang="zh-TW" altLang="en-US" sz="1400" dirty="0"/>
                        </a:p>
                      </a:txBody>
                      <a:tcPr anchor="ctr"/>
                    </a:tc>
                    <a:tc>
                      <a:txBody>
                        <a:bodyPr/>
                        <a:lstStyle/>
                        <a:p>
                          <a:pPr algn="ctr"/>
                          <a:r>
                            <a:rPr lang="en-US" altLang="zh-TW" sz="1400" dirty="0"/>
                            <a:t>Information</a:t>
                          </a: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val="4155774489"/>
                      </a:ext>
                    </a:extLst>
                  </a:tr>
                  <a:tr h="321882">
                    <a:tc>
                      <a:txBody>
                        <a:bodyPr/>
                        <a:lstStyle/>
                        <a:p>
                          <a:endParaRPr lang="zh-TW"/>
                        </a:p>
                      </a:txBody>
                      <a:tcPr anchor="ctr">
                        <a:blipFill>
                          <a:blip r:embed="rId4"/>
                          <a:stretch>
                            <a:fillRect l="-794" t="-96226" r="-503968" b="-1158491"/>
                          </a:stretch>
                        </a:blipFill>
                      </a:tcPr>
                    </a:tc>
                    <a:tc>
                      <a:txBody>
                        <a:bodyPr/>
                        <a:lstStyle/>
                        <a:p>
                          <a:pPr algn="l"/>
                          <a:r>
                            <a:rPr lang="zh-TW" altLang="en-US" sz="1400" dirty="0"/>
                            <a:t>個體 </a:t>
                          </a:r>
                          <a:r>
                            <a:rPr lang="en-US" altLang="zh-TW" sz="1400" dirty="0" err="1"/>
                            <a:t>i</a:t>
                          </a:r>
                          <a:r>
                            <a:rPr lang="en-US" altLang="zh-TW" sz="1400" dirty="0"/>
                            <a:t> </a:t>
                          </a:r>
                          <a:r>
                            <a:rPr lang="zh-TW" altLang="en-US" sz="1400" dirty="0"/>
                            <a:t>的維度 </a:t>
                          </a:r>
                          <a:r>
                            <a:rPr lang="en-US" altLang="zh-TW" sz="1400" dirty="0"/>
                            <a:t>d </a:t>
                          </a:r>
                          <a:r>
                            <a:rPr lang="zh-TW" altLang="en-US" sz="1400" dirty="0"/>
                            <a:t>下一次迭代的位置</a:t>
                          </a:r>
                        </a:p>
                      </a:txBody>
                      <a:tcPr anchor="ctr"/>
                    </a:tc>
                    <a:tc>
                      <a:txBody>
                        <a:bodyPr/>
                        <a:lstStyle/>
                        <a:p>
                          <a:pPr algn="l"/>
                          <a:endParaRPr lang="zh-TW" altLang="en-US" sz="1400" dirty="0"/>
                        </a:p>
                      </a:txBody>
                      <a:tcPr anchor="ctr"/>
                    </a:tc>
                    <a:extLst>
                      <a:ext uri="{0D108BD9-81ED-4DB2-BD59-A6C34878D82A}">
                        <a16:rowId xmlns:a16="http://schemas.microsoft.com/office/drawing/2014/main" val="3460419440"/>
                      </a:ext>
                    </a:extLst>
                  </a:tr>
                  <a:tr h="304800">
                    <a:tc>
                      <a:txBody>
                        <a:bodyPr/>
                        <a:lstStyle/>
                        <a:p>
                          <a:endParaRPr lang="zh-TW"/>
                        </a:p>
                      </a:txBody>
                      <a:tcPr anchor="ctr">
                        <a:blipFill>
                          <a:blip r:embed="rId4"/>
                          <a:stretch>
                            <a:fillRect l="-794" t="-208000" r="-503968" b="-1128000"/>
                          </a:stretch>
                        </a:blipFill>
                      </a:tcPr>
                    </a:tc>
                    <a:tc>
                      <a:txBody>
                        <a:bodyPr/>
                        <a:lstStyle/>
                        <a:p>
                          <a:pPr algn="l"/>
                          <a:r>
                            <a:rPr lang="zh-TW" altLang="en-US" sz="1400" dirty="0"/>
                            <a:t>隨迭代數遞減的值</a:t>
                          </a:r>
                        </a:p>
                      </a:txBody>
                      <a:tcPr anchor="ctr"/>
                    </a:tc>
                    <a:tc>
                      <a:txBody>
                        <a:bodyPr/>
                        <a:lstStyle/>
                        <a:p>
                          <a:pPr algn="l"/>
                          <a:endParaRPr lang="zh-TW" altLang="en-US" sz="1400" dirty="0"/>
                        </a:p>
                      </a:txBody>
                      <a:tcPr anchor="ctr"/>
                    </a:tc>
                    <a:extLst>
                      <a:ext uri="{0D108BD9-81ED-4DB2-BD59-A6C34878D82A}">
                        <a16:rowId xmlns:a16="http://schemas.microsoft.com/office/drawing/2014/main" val="3209600240"/>
                      </a:ext>
                    </a:extLst>
                  </a:tr>
                  <a:tr h="304800">
                    <a:tc>
                      <a:txBody>
                        <a:bodyPr/>
                        <a:lstStyle/>
                        <a:p>
                          <a:endParaRPr lang="zh-TW"/>
                        </a:p>
                      </a:txBody>
                      <a:tcPr anchor="ctr">
                        <a:blipFill>
                          <a:blip r:embed="rId4"/>
                          <a:stretch>
                            <a:fillRect l="-794" t="-308000" r="-503968" b="-1028000"/>
                          </a:stretch>
                        </a:blipFill>
                      </a:tcPr>
                    </a:tc>
                    <a:tc>
                      <a:txBody>
                        <a:bodyPr/>
                        <a:lstStyle/>
                        <a:p>
                          <a:pPr algn="l"/>
                          <a:r>
                            <a:rPr lang="zh-TW" altLang="en-US" sz="1400" dirty="0"/>
                            <a:t>最大迭代次數</a:t>
                          </a:r>
                        </a:p>
                      </a:txBody>
                      <a:tcPr anchor="ctr"/>
                    </a:tc>
                    <a:tc>
                      <a:txBody>
                        <a:bodyPr/>
                        <a:lstStyle/>
                        <a:p>
                          <a:pPr algn="l"/>
                          <a:r>
                            <a:rPr lang="en-US" altLang="zh-TW" sz="1400" dirty="0"/>
                            <a:t>10</a:t>
                          </a:r>
                          <a:endParaRPr lang="zh-TW" altLang="en-US" sz="1400" dirty="0"/>
                        </a:p>
                      </a:txBody>
                      <a:tcPr anchor="ctr"/>
                    </a:tc>
                    <a:extLst>
                      <a:ext uri="{0D108BD9-81ED-4DB2-BD59-A6C34878D82A}">
                        <a16:rowId xmlns:a16="http://schemas.microsoft.com/office/drawing/2014/main" val="2506921477"/>
                      </a:ext>
                    </a:extLst>
                  </a:tr>
                  <a:tr h="304800">
                    <a:tc>
                      <a:txBody>
                        <a:bodyPr/>
                        <a:lstStyle/>
                        <a:p>
                          <a:endParaRPr lang="zh-TW"/>
                        </a:p>
                      </a:txBody>
                      <a:tcPr anchor="ctr">
                        <a:blipFill>
                          <a:blip r:embed="rId4"/>
                          <a:stretch>
                            <a:fillRect l="-794" t="-408000" r="-503968" b="-928000"/>
                          </a:stretch>
                        </a:blipFill>
                      </a:tcPr>
                    </a:tc>
                    <a:tc>
                      <a:txBody>
                        <a:bodyPr/>
                        <a:lstStyle/>
                        <a:p>
                          <a:pPr algn="l"/>
                          <a:r>
                            <a:rPr lang="zh-TW" altLang="en-US" sz="1400" dirty="0"/>
                            <a:t>當前迭代數</a:t>
                          </a:r>
                        </a:p>
                      </a:txBody>
                      <a:tcPr anchor="ctr"/>
                    </a:tc>
                    <a:tc>
                      <a:txBody>
                        <a:bodyPr/>
                        <a:lstStyle/>
                        <a:p>
                          <a:pPr algn="l"/>
                          <a:endParaRPr lang="zh-TW" altLang="en-US" sz="1400" dirty="0"/>
                        </a:p>
                      </a:txBody>
                      <a:tcPr anchor="ctr"/>
                    </a:tc>
                    <a:extLst>
                      <a:ext uri="{0D108BD9-81ED-4DB2-BD59-A6C34878D82A}">
                        <a16:rowId xmlns:a16="http://schemas.microsoft.com/office/drawing/2014/main" val="58551690"/>
                      </a:ext>
                    </a:extLst>
                  </a:tr>
                  <a:tr h="304800">
                    <a:tc>
                      <a:txBody>
                        <a:bodyPr/>
                        <a:lstStyle/>
                        <a:p>
                          <a:endParaRPr lang="zh-TW"/>
                        </a:p>
                      </a:txBody>
                      <a:tcPr anchor="ctr">
                        <a:blipFill>
                          <a:blip r:embed="rId4"/>
                          <a:stretch>
                            <a:fillRect l="-794" t="-508000" r="-503968" b="-828000"/>
                          </a:stretch>
                        </a:blipFill>
                      </a:tcPr>
                    </a:tc>
                    <a:tc>
                      <a:txBody>
                        <a:bodyPr/>
                        <a:lstStyle/>
                        <a:p>
                          <a:pPr algn="l"/>
                          <a:r>
                            <a:rPr lang="zh-TW" altLang="en-US" sz="1400" dirty="0"/>
                            <a:t>區間最大值</a:t>
                          </a:r>
                        </a:p>
                      </a:txBody>
                      <a:tcPr anchor="ctr"/>
                    </a:tc>
                    <a:tc>
                      <a:txBody>
                        <a:bodyPr/>
                        <a:lstStyle/>
                        <a:p>
                          <a:pPr algn="l"/>
                          <a:r>
                            <a:rPr lang="en-US" altLang="zh-TW" sz="1400" dirty="0"/>
                            <a:t>1</a:t>
                          </a:r>
                          <a:endParaRPr lang="zh-TW" altLang="en-US" sz="1400" dirty="0"/>
                        </a:p>
                      </a:txBody>
                      <a:tcPr anchor="ctr"/>
                    </a:tc>
                    <a:extLst>
                      <a:ext uri="{0D108BD9-81ED-4DB2-BD59-A6C34878D82A}">
                        <a16:rowId xmlns:a16="http://schemas.microsoft.com/office/drawing/2014/main" val="999151176"/>
                      </a:ext>
                    </a:extLst>
                  </a:tr>
                  <a:tr h="304800">
                    <a:tc>
                      <a:txBody>
                        <a:bodyPr/>
                        <a:lstStyle/>
                        <a:p>
                          <a:endParaRPr lang="zh-TW"/>
                        </a:p>
                      </a:txBody>
                      <a:tcPr anchor="ctr">
                        <a:blipFill>
                          <a:blip r:embed="rId4"/>
                          <a:stretch>
                            <a:fillRect l="-794" t="-608000" r="-503968" b="-728000"/>
                          </a:stretch>
                        </a:blipFill>
                      </a:tcPr>
                    </a:tc>
                    <a:tc>
                      <a:txBody>
                        <a:bodyPr/>
                        <a:lstStyle/>
                        <a:p>
                          <a:pPr algn="l"/>
                          <a:r>
                            <a:rPr lang="zh-TW" altLang="en-US" sz="1400" dirty="0"/>
                            <a:t>區間最小值</a:t>
                          </a:r>
                        </a:p>
                      </a:txBody>
                      <a:tcPr anchor="ctr"/>
                    </a:tc>
                    <a:tc>
                      <a:txBody>
                        <a:bodyPr/>
                        <a:lstStyle/>
                        <a:p>
                          <a:pPr algn="l"/>
                          <a:r>
                            <a:rPr lang="en-US" altLang="zh-TW" sz="1400" dirty="0"/>
                            <a:t>4e-5</a:t>
                          </a:r>
                          <a:endParaRPr lang="zh-TW" altLang="en-US" sz="1400" dirty="0"/>
                        </a:p>
                      </a:txBody>
                      <a:tcPr anchor="ctr"/>
                    </a:tc>
                    <a:extLst>
                      <a:ext uri="{0D108BD9-81ED-4DB2-BD59-A6C34878D82A}">
                        <a16:rowId xmlns:a16="http://schemas.microsoft.com/office/drawing/2014/main" val="479012779"/>
                      </a:ext>
                    </a:extLst>
                  </a:tr>
                  <a:tr h="304800">
                    <a:tc>
                      <a:txBody>
                        <a:bodyPr/>
                        <a:lstStyle/>
                        <a:p>
                          <a:endParaRPr lang="zh-TW"/>
                        </a:p>
                      </a:txBody>
                      <a:tcPr anchor="ctr">
                        <a:blipFill>
                          <a:blip r:embed="rId4"/>
                          <a:stretch>
                            <a:fillRect l="-794" t="-694118" r="-503968" b="-613725"/>
                          </a:stretch>
                        </a:blipFill>
                      </a:tcPr>
                    </a:tc>
                    <a:tc>
                      <a:txBody>
                        <a:bodyPr/>
                        <a:lstStyle/>
                        <a:p>
                          <a:pPr algn="l"/>
                          <a:r>
                            <a:rPr lang="zh-TW" altLang="en-US" sz="1400" dirty="0"/>
                            <a:t>空間上限</a:t>
                          </a:r>
                        </a:p>
                      </a:txBody>
                      <a:tcPr anchor="ctr"/>
                    </a:tc>
                    <a:tc>
                      <a:txBody>
                        <a:bodyPr/>
                        <a:lstStyle/>
                        <a:p>
                          <a:pPr algn="l"/>
                          <a:r>
                            <a:rPr lang="en-US" altLang="zh-TW" sz="1400" dirty="0"/>
                            <a:t>1</a:t>
                          </a:r>
                          <a:endParaRPr lang="zh-TW" altLang="en-US" sz="1400" dirty="0"/>
                        </a:p>
                      </a:txBody>
                      <a:tcPr anchor="ctr"/>
                    </a:tc>
                    <a:extLst>
                      <a:ext uri="{0D108BD9-81ED-4DB2-BD59-A6C34878D82A}">
                        <a16:rowId xmlns:a16="http://schemas.microsoft.com/office/drawing/2014/main" val="3397264863"/>
                      </a:ext>
                    </a:extLst>
                  </a:tr>
                  <a:tr h="304800">
                    <a:tc>
                      <a:txBody>
                        <a:bodyPr/>
                        <a:lstStyle/>
                        <a:p>
                          <a:endParaRPr lang="zh-TW"/>
                        </a:p>
                      </a:txBody>
                      <a:tcPr anchor="ctr">
                        <a:blipFill>
                          <a:blip r:embed="rId4"/>
                          <a:stretch>
                            <a:fillRect l="-794" t="-810000" r="-503968" b="-526000"/>
                          </a:stretch>
                        </a:blipFill>
                      </a:tcPr>
                    </a:tc>
                    <a:tc>
                      <a:txBody>
                        <a:bodyPr/>
                        <a:lstStyle/>
                        <a:p>
                          <a:pPr algn="l"/>
                          <a:r>
                            <a:rPr lang="zh-TW" altLang="en-US" sz="1400" dirty="0"/>
                            <a:t>空間下限</a:t>
                          </a:r>
                        </a:p>
                      </a:txBody>
                      <a:tcPr anchor="ctr"/>
                    </a:tc>
                    <a:tc>
                      <a:txBody>
                        <a:bodyPr/>
                        <a:lstStyle/>
                        <a:p>
                          <a:pPr algn="l"/>
                          <a:r>
                            <a:rPr lang="en-US" altLang="zh-TW" sz="1400" dirty="0"/>
                            <a:t>0</a:t>
                          </a:r>
                          <a:endParaRPr lang="zh-TW" altLang="en-US" sz="1400" dirty="0"/>
                        </a:p>
                      </a:txBody>
                      <a:tcPr anchor="ctr"/>
                    </a:tc>
                    <a:extLst>
                      <a:ext uri="{0D108BD9-81ED-4DB2-BD59-A6C34878D82A}">
                        <a16:rowId xmlns:a16="http://schemas.microsoft.com/office/drawing/2014/main" val="977601181"/>
                      </a:ext>
                    </a:extLst>
                  </a:tr>
                  <a:tr h="304800">
                    <a:tc>
                      <a:txBody>
                        <a:bodyPr/>
                        <a:lstStyle/>
                        <a:p>
                          <a:endParaRPr lang="zh-TW"/>
                        </a:p>
                      </a:txBody>
                      <a:tcPr anchor="ctr">
                        <a:blipFill>
                          <a:blip r:embed="rId4"/>
                          <a:stretch>
                            <a:fillRect l="-794" t="-910000" r="-503968" b="-426000"/>
                          </a:stretch>
                        </a:blipFill>
                      </a:tcPr>
                    </a:tc>
                    <a:tc>
                      <a:txBody>
                        <a:bodyPr/>
                        <a:lstStyle/>
                        <a:p>
                          <a:pPr algn="l"/>
                          <a:r>
                            <a:rPr lang="zh-TW" altLang="en-US" sz="1400" dirty="0"/>
                            <a:t>群體影響力</a:t>
                          </a:r>
                        </a:p>
                      </a:txBody>
                      <a:tcPr anchor="ctr"/>
                    </a:tc>
                    <a:tc>
                      <a:txBody>
                        <a:bodyPr/>
                        <a:lstStyle/>
                        <a:p>
                          <a:pPr algn="l"/>
                          <a:endParaRPr lang="zh-TW" altLang="en-US" sz="1400" dirty="0"/>
                        </a:p>
                      </a:txBody>
                      <a:tcPr anchor="ctr"/>
                    </a:tc>
                    <a:extLst>
                      <a:ext uri="{0D108BD9-81ED-4DB2-BD59-A6C34878D82A}">
                        <a16:rowId xmlns:a16="http://schemas.microsoft.com/office/drawing/2014/main" val="1944412497"/>
                      </a:ext>
                    </a:extLst>
                  </a:tr>
                  <a:tr h="321945">
                    <a:tc>
                      <a:txBody>
                        <a:bodyPr/>
                        <a:lstStyle/>
                        <a:p>
                          <a:endParaRPr lang="zh-TW"/>
                        </a:p>
                      </a:txBody>
                      <a:tcPr anchor="ctr">
                        <a:blipFill>
                          <a:blip r:embed="rId4"/>
                          <a:stretch>
                            <a:fillRect l="-794" t="-952830" r="-503968" b="-301887"/>
                          </a:stretch>
                        </a:blipFill>
                      </a:tcPr>
                    </a:tc>
                    <a:tc>
                      <a:txBody>
                        <a:bodyPr/>
                        <a:lstStyle/>
                        <a:p>
                          <a:pPr algn="l"/>
                          <a:r>
                            <a:rPr lang="zh-TW" altLang="en-US" sz="1400" dirty="0"/>
                            <a:t>個體</a:t>
                          </a:r>
                          <a:r>
                            <a:rPr lang="en-US" altLang="zh-TW" sz="1400" dirty="0"/>
                            <a:t> j</a:t>
                          </a:r>
                          <a:r>
                            <a:rPr lang="zh-TW" altLang="en-US" sz="1400" dirty="0"/>
                            <a:t> 的維度 </a:t>
                          </a:r>
                          <a:r>
                            <a:rPr lang="en-US" altLang="zh-TW" sz="1400" dirty="0"/>
                            <a:t>d </a:t>
                          </a:r>
                          <a:r>
                            <a:rPr lang="zh-TW" altLang="en-US" sz="1400" dirty="0"/>
                            <a:t>到個體 </a:t>
                          </a:r>
                          <a:r>
                            <a:rPr lang="en-US" altLang="zh-TW" sz="1400" dirty="0"/>
                            <a:t>I</a:t>
                          </a:r>
                          <a:r>
                            <a:rPr lang="zh-TW" altLang="en-US" sz="1400" dirty="0"/>
                            <a:t> 的維度 </a:t>
                          </a:r>
                          <a:r>
                            <a:rPr lang="en-US" altLang="zh-TW" sz="1400" dirty="0"/>
                            <a:t>d</a:t>
                          </a:r>
                          <a:r>
                            <a:rPr lang="zh-TW" altLang="en-US" sz="1400" dirty="0"/>
                            <a:t> 距離</a:t>
                          </a:r>
                        </a:p>
                      </a:txBody>
                      <a:tcPr anchor="ctr"/>
                    </a:tc>
                    <a:tc>
                      <a:txBody>
                        <a:bodyPr/>
                        <a:lstStyle/>
                        <a:p>
                          <a:pPr algn="l"/>
                          <a:endParaRPr lang="zh-TW" altLang="en-US" sz="1400" dirty="0"/>
                        </a:p>
                      </a:txBody>
                      <a:tcPr anchor="ctr"/>
                    </a:tc>
                    <a:extLst>
                      <a:ext uri="{0D108BD9-81ED-4DB2-BD59-A6C34878D82A}">
                        <a16:rowId xmlns:a16="http://schemas.microsoft.com/office/drawing/2014/main" val="1703999623"/>
                      </a:ext>
                    </a:extLst>
                  </a:tr>
                  <a:tr h="304800">
                    <a:tc>
                      <a:txBody>
                        <a:bodyPr/>
                        <a:lstStyle/>
                        <a:p>
                          <a:endParaRPr lang="zh-TW"/>
                        </a:p>
                      </a:txBody>
                      <a:tcPr anchor="ctr">
                        <a:blipFill>
                          <a:blip r:embed="rId4"/>
                          <a:stretch>
                            <a:fillRect l="-794" t="-1116000" r="-503968" b="-220000"/>
                          </a:stretch>
                        </a:blipFill>
                      </a:tcPr>
                    </a:tc>
                    <a:tc>
                      <a:txBody>
                        <a:bodyPr/>
                        <a:lstStyle/>
                        <a:p>
                          <a:pPr algn="l"/>
                          <a:r>
                            <a:rPr lang="zh-TW" altLang="en-US" sz="1400" dirty="0"/>
                            <a:t>吸引強度 </a:t>
                          </a:r>
                          <a:r>
                            <a:rPr lang="en-US" altLang="zh-TW" sz="1400" dirty="0"/>
                            <a:t>(intensity of attraction)</a:t>
                          </a:r>
                          <a:endParaRPr lang="zh-TW" altLang="en-US" sz="1400" dirty="0"/>
                        </a:p>
                      </a:txBody>
                      <a:tcPr anchor="ctr"/>
                    </a:tc>
                    <a:tc>
                      <a:txBody>
                        <a:bodyPr/>
                        <a:lstStyle/>
                        <a:p>
                          <a:pPr algn="l"/>
                          <a:r>
                            <a:rPr lang="en-US" altLang="zh-TW" sz="1400" dirty="0"/>
                            <a:t>0.5</a:t>
                          </a:r>
                          <a:endParaRPr lang="zh-TW" altLang="en-US" sz="1400" dirty="0"/>
                        </a:p>
                      </a:txBody>
                      <a:tcPr anchor="ctr"/>
                    </a:tc>
                    <a:extLst>
                      <a:ext uri="{0D108BD9-81ED-4DB2-BD59-A6C34878D82A}">
                        <a16:rowId xmlns:a16="http://schemas.microsoft.com/office/drawing/2014/main" val="1828506286"/>
                      </a:ext>
                    </a:extLst>
                  </a:tr>
                  <a:tr h="304800">
                    <a:tc>
                      <a:txBody>
                        <a:bodyPr/>
                        <a:lstStyle/>
                        <a:p>
                          <a:endParaRPr lang="zh-TW"/>
                        </a:p>
                      </a:txBody>
                      <a:tcPr anchor="ctr">
                        <a:blipFill>
                          <a:blip r:embed="rId4"/>
                          <a:stretch>
                            <a:fillRect l="-794" t="-1216000" r="-503968" b="-120000"/>
                          </a:stretch>
                        </a:blipFill>
                      </a:tcPr>
                    </a:tc>
                    <a:tc>
                      <a:txBody>
                        <a:bodyPr/>
                        <a:lstStyle/>
                        <a:p>
                          <a:pPr algn="l"/>
                          <a:r>
                            <a:rPr lang="zh-TW" altLang="en-US" sz="1400" dirty="0"/>
                            <a:t>吸引尺度 </a:t>
                          </a:r>
                          <a:r>
                            <a:rPr lang="en-US" altLang="zh-TW" sz="1400" dirty="0"/>
                            <a:t>(attractive length scale )</a:t>
                          </a:r>
                          <a:endParaRPr lang="zh-TW" altLang="en-US" sz="1400" dirty="0"/>
                        </a:p>
                      </a:txBody>
                      <a:tcPr anchor="ctr"/>
                    </a:tc>
                    <a:tc>
                      <a:txBody>
                        <a:bodyPr/>
                        <a:lstStyle/>
                        <a:p>
                          <a:pPr algn="l"/>
                          <a:r>
                            <a:rPr lang="en-US" altLang="zh-TW" sz="1400" dirty="0"/>
                            <a:t>1.5</a:t>
                          </a:r>
                          <a:endParaRPr lang="zh-TW" altLang="en-US" sz="1400" dirty="0"/>
                        </a:p>
                      </a:txBody>
                      <a:tcPr anchor="ctr"/>
                    </a:tc>
                    <a:extLst>
                      <a:ext uri="{0D108BD9-81ED-4DB2-BD59-A6C34878D82A}">
                        <a16:rowId xmlns:a16="http://schemas.microsoft.com/office/drawing/2014/main" val="2850516744"/>
                      </a:ext>
                    </a:extLst>
                  </a:tr>
                  <a:tr h="304800">
                    <a:tc>
                      <a:txBody>
                        <a:bodyPr/>
                        <a:lstStyle/>
                        <a:p>
                          <a:endParaRPr lang="zh-TW"/>
                        </a:p>
                      </a:txBody>
                      <a:tcPr anchor="ctr">
                        <a:blipFill>
                          <a:blip r:embed="rId4"/>
                          <a:stretch>
                            <a:fillRect l="-794" t="-1316000" r="-503968" b="-20000"/>
                          </a:stretch>
                        </a:blipFill>
                      </a:tcPr>
                    </a:tc>
                    <a:tc>
                      <a:txBody>
                        <a:bodyPr/>
                        <a:lstStyle/>
                        <a:p>
                          <a:pPr algn="l"/>
                          <a:r>
                            <a:rPr lang="zh-TW" altLang="en-US" sz="1400" dirty="0"/>
                            <a:t>全域最優解的維度 </a:t>
                          </a:r>
                          <a:r>
                            <a:rPr lang="en-US" altLang="zh-TW" sz="1400" dirty="0"/>
                            <a:t>d</a:t>
                          </a:r>
                          <a:endParaRPr lang="zh-TW" altLang="en-US" sz="1400" dirty="0"/>
                        </a:p>
                      </a:txBody>
                      <a:tcPr anchor="ctr"/>
                    </a:tc>
                    <a:tc>
                      <a:txBody>
                        <a:bodyPr/>
                        <a:lstStyle/>
                        <a:p>
                          <a:pPr algn="l"/>
                          <a:endParaRPr lang="zh-TW" altLang="en-US" sz="1400" dirty="0"/>
                        </a:p>
                      </a:txBody>
                      <a:tcPr anchor="ctr"/>
                    </a:tc>
                    <a:extLst>
                      <a:ext uri="{0D108BD9-81ED-4DB2-BD59-A6C34878D82A}">
                        <a16:rowId xmlns:a16="http://schemas.microsoft.com/office/drawing/2014/main" val="2740359345"/>
                      </a:ext>
                    </a:extLst>
                  </a:tr>
                </a:tbl>
              </a:graphicData>
            </a:graphic>
          </p:graphicFrame>
        </mc:Fallback>
      </mc:AlternateContent>
      <p:sp>
        <p:nvSpPr>
          <p:cNvPr id="22" name="矩形 21">
            <a:extLst>
              <a:ext uri="{FF2B5EF4-FFF2-40B4-BE49-F238E27FC236}">
                <a16:creationId xmlns:a16="http://schemas.microsoft.com/office/drawing/2014/main" id="{F057174D-3D14-42F3-A468-0C0AC91F717E}"/>
              </a:ext>
            </a:extLst>
          </p:cNvPr>
          <p:cNvSpPr/>
          <p:nvPr/>
        </p:nvSpPr>
        <p:spPr>
          <a:xfrm>
            <a:off x="3105150" y="2957680"/>
            <a:ext cx="811530" cy="45339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D21ACF95-BDF1-4C86-9363-28EC8393ABA6}"/>
              </a:ext>
            </a:extLst>
          </p:cNvPr>
          <p:cNvSpPr/>
          <p:nvPr/>
        </p:nvSpPr>
        <p:spPr>
          <a:xfrm>
            <a:off x="4126230" y="2957680"/>
            <a:ext cx="613410" cy="45339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D11C7B3C-ADD5-425D-A411-F2368A9BC40E}"/>
              </a:ext>
            </a:extLst>
          </p:cNvPr>
          <p:cNvSpPr/>
          <p:nvPr/>
        </p:nvSpPr>
        <p:spPr>
          <a:xfrm>
            <a:off x="4947061" y="2957680"/>
            <a:ext cx="463139" cy="45339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72F9051C-8BD5-49C0-81EF-AA466E6C545E}"/>
              </a:ext>
            </a:extLst>
          </p:cNvPr>
          <p:cNvSpPr/>
          <p:nvPr/>
        </p:nvSpPr>
        <p:spPr>
          <a:xfrm>
            <a:off x="2077720" y="2872590"/>
            <a:ext cx="3444240" cy="623570"/>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55CA8976-9F67-4336-9F7B-7032DCDAE89B}"/>
              </a:ext>
            </a:extLst>
          </p:cNvPr>
          <p:cNvSpPr/>
          <p:nvPr/>
        </p:nvSpPr>
        <p:spPr>
          <a:xfrm>
            <a:off x="5729380" y="2872590"/>
            <a:ext cx="315819" cy="623570"/>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C2BA5A68-ECCD-458E-AC4A-2A4704817FFA}"/>
              </a:ext>
            </a:extLst>
          </p:cNvPr>
          <p:cNvSpPr>
            <a:spLocks noGrp="1"/>
          </p:cNvSpPr>
          <p:nvPr>
            <p:ph type="dt" sz="half" idx="10"/>
          </p:nvPr>
        </p:nvSpPr>
        <p:spPr/>
        <p:txBody>
          <a:bodyPr/>
          <a:lstStyle/>
          <a:p>
            <a:fld id="{92CDD427-4E2C-4615-B419-AF6ED8838D19}"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FCE3FBB2-662F-4451-A537-C9BE9CCB4641}"/>
              </a:ext>
            </a:extLst>
          </p:cNvPr>
          <p:cNvSpPr>
            <a:spLocks noGrp="1"/>
          </p:cNvSpPr>
          <p:nvPr>
            <p:ph type="sldNum" sz="quarter" idx="12"/>
          </p:nvPr>
        </p:nvSpPr>
        <p:spPr/>
        <p:txBody>
          <a:bodyPr/>
          <a:lstStyle/>
          <a:p>
            <a:fld id="{8A7A6979-0714-4377-B894-6BE4C2D6E202}" type="slidenum">
              <a:rPr lang="en-US" smtClean="0"/>
              <a:pPr/>
              <a:t>41</a:t>
            </a:fld>
            <a:endParaRPr lang="en-US" dirty="0"/>
          </a:p>
        </p:txBody>
      </p:sp>
    </p:spTree>
    <p:extLst>
      <p:ext uri="{BB962C8B-B14F-4D97-AF65-F5344CB8AC3E}">
        <p14:creationId xmlns:p14="http://schemas.microsoft.com/office/powerpoint/2010/main" val="3417333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F3051986-676D-4BD3-A516-F8AEDD5D08C3}"/>
              </a:ext>
            </a:extLst>
          </p:cNvPr>
          <p:cNvSpPr/>
          <p:nvPr/>
        </p:nvSpPr>
        <p:spPr>
          <a:xfrm>
            <a:off x="1114425" y="5359878"/>
            <a:ext cx="1214247"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8809208-5DA4-4BB6-93E9-D449405041DC}"/>
              </a:ext>
            </a:extLst>
          </p:cNvPr>
          <p:cNvSpPr/>
          <p:nvPr/>
        </p:nvSpPr>
        <p:spPr>
          <a:xfrm>
            <a:off x="1114425" y="3163824"/>
            <a:ext cx="1214248"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1A13DC4-B400-4CA8-B86F-DD93C98AD198}"/>
              </a:ext>
            </a:extLst>
          </p:cNvPr>
          <p:cNvSpPr>
            <a:spLocks noGrp="1"/>
          </p:cNvSpPr>
          <p:nvPr>
            <p:ph type="title"/>
          </p:nvPr>
        </p:nvSpPr>
        <p:spPr/>
        <p:txBody>
          <a:bodyPr/>
          <a:lstStyle/>
          <a:p>
            <a:r>
              <a:rPr lang="en-US" altLang="zh-TW" dirty="0"/>
              <a:t>Iteration-1</a:t>
            </a:r>
            <a:endParaRPr lang="zh-TW" altLang="en-US" dirty="0"/>
          </a:p>
        </p:txBody>
      </p:sp>
      <p:sp>
        <p:nvSpPr>
          <p:cNvPr id="7" name="內容版面配置區 6">
            <a:extLst>
              <a:ext uri="{FF2B5EF4-FFF2-40B4-BE49-F238E27FC236}">
                <a16:creationId xmlns:a16="http://schemas.microsoft.com/office/drawing/2014/main" id="{94573F08-20EB-4A54-B107-62707FA77BEF}"/>
              </a:ext>
            </a:extLst>
          </p:cNvPr>
          <p:cNvSpPr>
            <a:spLocks noGrp="1"/>
          </p:cNvSpPr>
          <p:nvPr>
            <p:ph idx="1"/>
          </p:nvPr>
        </p:nvSpPr>
        <p:spPr>
          <a:xfrm>
            <a:off x="1097280" y="1845734"/>
            <a:ext cx="10058400" cy="1583266"/>
          </a:xfrm>
        </p:spPr>
        <p:txBody>
          <a:bodyPr/>
          <a:lstStyle/>
          <a:p>
            <a:r>
              <a:rPr lang="en-US" altLang="zh-TW" dirty="0"/>
              <a:t>Calculate fitness value:</a:t>
            </a:r>
          </a:p>
          <a:p>
            <a:pPr lvl="1"/>
            <a:r>
              <a:rPr lang="en-US" altLang="zh-TW" dirty="0"/>
              <a:t>Punish fitness value: 5</a:t>
            </a:r>
            <a:endParaRPr lang="zh-TW" altLang="en-US" dirty="0"/>
          </a:p>
        </p:txBody>
      </p:sp>
      <p:graphicFrame>
        <p:nvGraphicFramePr>
          <p:cNvPr id="8" name="表格 5">
            <a:extLst>
              <a:ext uri="{FF2B5EF4-FFF2-40B4-BE49-F238E27FC236}">
                <a16:creationId xmlns:a16="http://schemas.microsoft.com/office/drawing/2014/main" id="{19FFFE14-A9FF-4C52-9A21-10A45A66488D}"/>
              </a:ext>
            </a:extLst>
          </p:cNvPr>
          <p:cNvGraphicFramePr>
            <a:graphicFrameLocks/>
          </p:cNvGraphicFramePr>
          <p:nvPr>
            <p:extLst>
              <p:ext uri="{D42A27DB-BD31-4B8C-83A1-F6EECF244321}">
                <p14:modId xmlns:p14="http://schemas.microsoft.com/office/powerpoint/2010/main" val="4040282620"/>
              </p:ext>
            </p:extLst>
          </p:nvPr>
        </p:nvGraphicFramePr>
        <p:xfrm>
          <a:off x="1096963" y="2776967"/>
          <a:ext cx="10058400" cy="148336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3199398018"/>
                    </a:ext>
                  </a:extLst>
                </a:gridCol>
                <a:gridCol w="1257300">
                  <a:extLst>
                    <a:ext uri="{9D8B030D-6E8A-4147-A177-3AD203B41FA5}">
                      <a16:colId xmlns:a16="http://schemas.microsoft.com/office/drawing/2014/main" val="4031886421"/>
                    </a:ext>
                  </a:extLst>
                </a:gridCol>
                <a:gridCol w="1257300">
                  <a:extLst>
                    <a:ext uri="{9D8B030D-6E8A-4147-A177-3AD203B41FA5}">
                      <a16:colId xmlns:a16="http://schemas.microsoft.com/office/drawing/2014/main" val="1195982268"/>
                    </a:ext>
                  </a:extLst>
                </a:gridCol>
                <a:gridCol w="1257300">
                  <a:extLst>
                    <a:ext uri="{9D8B030D-6E8A-4147-A177-3AD203B41FA5}">
                      <a16:colId xmlns:a16="http://schemas.microsoft.com/office/drawing/2014/main" val="326241836"/>
                    </a:ext>
                  </a:extLst>
                </a:gridCol>
                <a:gridCol w="1257300">
                  <a:extLst>
                    <a:ext uri="{9D8B030D-6E8A-4147-A177-3AD203B41FA5}">
                      <a16:colId xmlns:a16="http://schemas.microsoft.com/office/drawing/2014/main" val="2365452208"/>
                    </a:ext>
                  </a:extLst>
                </a:gridCol>
                <a:gridCol w="1257300">
                  <a:extLst>
                    <a:ext uri="{9D8B030D-6E8A-4147-A177-3AD203B41FA5}">
                      <a16:colId xmlns:a16="http://schemas.microsoft.com/office/drawing/2014/main" val="169871792"/>
                    </a:ext>
                  </a:extLst>
                </a:gridCol>
                <a:gridCol w="1257300">
                  <a:extLst>
                    <a:ext uri="{9D8B030D-6E8A-4147-A177-3AD203B41FA5}">
                      <a16:colId xmlns:a16="http://schemas.microsoft.com/office/drawing/2014/main" val="1093049926"/>
                    </a:ext>
                  </a:extLst>
                </a:gridCol>
                <a:gridCol w="1257300">
                  <a:extLst>
                    <a:ext uri="{9D8B030D-6E8A-4147-A177-3AD203B41FA5}">
                      <a16:colId xmlns:a16="http://schemas.microsoft.com/office/drawing/2014/main" val="3003941005"/>
                    </a:ext>
                  </a:extLst>
                </a:gridCol>
              </a:tblGrid>
              <a:tr h="370840">
                <a:tc>
                  <a:txBody>
                    <a:bodyPr/>
                    <a:lstStyle/>
                    <a:p>
                      <a:pPr algn="ctr"/>
                      <a:r>
                        <a:rPr lang="en-US" altLang="zh-TW" dirty="0"/>
                        <a:t>Item</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tc>
                  <a:txBody>
                    <a:bodyPr/>
                    <a:lstStyle/>
                    <a:p>
                      <a:pPr algn="ctr"/>
                      <a:r>
                        <a:rPr lang="en-US" altLang="zh-TW" dirty="0"/>
                        <a:t>Weight</a:t>
                      </a:r>
                      <a:endParaRPr lang="zh-TW" altLang="en-US" dirty="0"/>
                    </a:p>
                  </a:txBody>
                  <a:tcPr anchor="ctr"/>
                </a:tc>
                <a:tc>
                  <a:txBody>
                    <a:bodyPr/>
                    <a:lstStyle/>
                    <a:p>
                      <a:pPr algn="ctr"/>
                      <a:r>
                        <a:rPr lang="en-US" altLang="zh-TW" dirty="0"/>
                        <a:t>Profits</a:t>
                      </a:r>
                      <a:endParaRPr lang="zh-TW" altLang="en-US" dirty="0"/>
                    </a:p>
                  </a:txBody>
                  <a:tcPr anchor="ctr"/>
                </a:tc>
                <a:extLst>
                  <a:ext uri="{0D108BD9-81ED-4DB2-BD59-A6C34878D82A}">
                    <a16:rowId xmlns:a16="http://schemas.microsoft.com/office/drawing/2014/main" val="1972295196"/>
                  </a:ext>
                </a:extLst>
              </a:tr>
              <a:tr h="370840">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24</a:t>
                      </a:r>
                      <a:endParaRPr lang="zh-TW" altLang="en-US" dirty="0"/>
                    </a:p>
                  </a:txBody>
                  <a:tcPr anchor="ctr">
                    <a:solidFill>
                      <a:schemeClr val="accent6">
                        <a:lumMod val="40000"/>
                        <a:lumOff val="60000"/>
                      </a:schemeClr>
                    </a:solidFill>
                  </a:tcPr>
                </a:tc>
                <a:tc>
                  <a:txBody>
                    <a:bodyPr/>
                    <a:lstStyle/>
                    <a:p>
                      <a:pPr algn="ctr"/>
                      <a:r>
                        <a:rPr lang="en-US" altLang="zh-TW" dirty="0"/>
                        <a:t>44</a:t>
                      </a:r>
                      <a:endParaRPr lang="zh-TW" altLang="en-US" dirty="0"/>
                    </a:p>
                  </a:txBody>
                  <a:tcPr anchor="ctr">
                    <a:solidFill>
                      <a:schemeClr val="accent6">
                        <a:lumMod val="40000"/>
                        <a:lumOff val="60000"/>
                      </a:schemeClr>
                    </a:solidFill>
                  </a:tcPr>
                </a:tc>
                <a:extLst>
                  <a:ext uri="{0D108BD9-81ED-4DB2-BD59-A6C34878D82A}">
                    <a16:rowId xmlns:a16="http://schemas.microsoft.com/office/drawing/2014/main" val="1464136773"/>
                  </a:ext>
                </a:extLst>
              </a:tr>
              <a:tr h="370840">
                <a:tc>
                  <a:txBody>
                    <a:bodyPr/>
                    <a:lstStyle/>
                    <a:p>
                      <a:pPr algn="ctr"/>
                      <a:r>
                        <a:rPr lang="en-US" altLang="zh-TW" dirty="0"/>
                        <a:t>2</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20</a:t>
                      </a:r>
                      <a:endParaRPr lang="zh-TW" altLang="en-US" dirty="0"/>
                    </a:p>
                  </a:txBody>
                  <a:tcPr anchor="ctr">
                    <a:solidFill>
                      <a:schemeClr val="accent6">
                        <a:lumMod val="40000"/>
                        <a:lumOff val="60000"/>
                      </a:schemeClr>
                    </a:solidFill>
                  </a:tcPr>
                </a:tc>
                <a:tc>
                  <a:txBody>
                    <a:bodyPr/>
                    <a:lstStyle/>
                    <a:p>
                      <a:pPr algn="ctr"/>
                      <a:r>
                        <a:rPr lang="en-US" altLang="zh-TW" dirty="0"/>
                        <a:t>39</a:t>
                      </a:r>
                      <a:endParaRPr lang="zh-TW" altLang="en-US" dirty="0"/>
                    </a:p>
                  </a:txBody>
                  <a:tcPr anchor="ctr">
                    <a:solidFill>
                      <a:schemeClr val="accent6">
                        <a:lumMod val="40000"/>
                        <a:lumOff val="60000"/>
                      </a:schemeClr>
                    </a:solidFill>
                  </a:tcPr>
                </a:tc>
                <a:extLst>
                  <a:ext uri="{0D108BD9-81ED-4DB2-BD59-A6C34878D82A}">
                    <a16:rowId xmlns:a16="http://schemas.microsoft.com/office/drawing/2014/main" val="1793657959"/>
                  </a:ext>
                </a:extLst>
              </a:tr>
              <a:tr h="370840">
                <a:tc>
                  <a:txBody>
                    <a:bodyPr/>
                    <a:lstStyle/>
                    <a:p>
                      <a:pPr algn="ctr"/>
                      <a:r>
                        <a:rPr lang="en-US" altLang="zh-TW" dirty="0"/>
                        <a:t>3</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28</a:t>
                      </a:r>
                      <a:endParaRPr lang="zh-TW" altLang="en-US" dirty="0"/>
                    </a:p>
                  </a:txBody>
                  <a:tcPr anchor="ctr">
                    <a:solidFill>
                      <a:schemeClr val="accent6">
                        <a:lumMod val="40000"/>
                        <a:lumOff val="60000"/>
                      </a:schemeClr>
                    </a:solidFill>
                  </a:tcPr>
                </a:tc>
                <a:tc>
                  <a:txBody>
                    <a:bodyPr/>
                    <a:lstStyle/>
                    <a:p>
                      <a:pPr algn="ctr"/>
                      <a:r>
                        <a:rPr lang="en-US" altLang="zh-TW" dirty="0"/>
                        <a:t>5</a:t>
                      </a:r>
                      <a:endParaRPr lang="zh-TW" altLang="en-US" dirty="0"/>
                    </a:p>
                  </a:txBody>
                  <a:tcPr anchor="ctr">
                    <a:solidFill>
                      <a:schemeClr val="accent6">
                        <a:lumMod val="40000"/>
                        <a:lumOff val="60000"/>
                      </a:schemeClr>
                    </a:solidFill>
                  </a:tcPr>
                </a:tc>
                <a:extLst>
                  <a:ext uri="{0D108BD9-81ED-4DB2-BD59-A6C34878D82A}">
                    <a16:rowId xmlns:a16="http://schemas.microsoft.com/office/drawing/2014/main" val="2443445695"/>
                  </a:ext>
                </a:extLst>
              </a:tr>
            </a:tbl>
          </a:graphicData>
        </a:graphic>
      </p:graphicFrame>
      <p:graphicFrame>
        <p:nvGraphicFramePr>
          <p:cNvPr id="9" name="表格 4">
            <a:extLst>
              <a:ext uri="{FF2B5EF4-FFF2-40B4-BE49-F238E27FC236}">
                <a16:creationId xmlns:a16="http://schemas.microsoft.com/office/drawing/2014/main" id="{CF8E5240-A35E-435E-8114-9710888B079C}"/>
              </a:ext>
            </a:extLst>
          </p:cNvPr>
          <p:cNvGraphicFramePr>
            <a:graphicFrameLocks/>
          </p:cNvGraphicFramePr>
          <p:nvPr>
            <p:extLst>
              <p:ext uri="{D42A27DB-BD31-4B8C-83A1-F6EECF244321}">
                <p14:modId xmlns:p14="http://schemas.microsoft.com/office/powerpoint/2010/main" val="2368611500"/>
              </p:ext>
            </p:extLst>
          </p:nvPr>
        </p:nvGraphicFramePr>
        <p:xfrm>
          <a:off x="6096000" y="178229"/>
          <a:ext cx="5116135" cy="11125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892867061"/>
                    </a:ext>
                  </a:extLst>
                </a:gridCol>
                <a:gridCol w="843227">
                  <a:extLst>
                    <a:ext uri="{9D8B030D-6E8A-4147-A177-3AD203B41FA5}">
                      <a16:colId xmlns:a16="http://schemas.microsoft.com/office/drawing/2014/main" val="1938916320"/>
                    </a:ext>
                  </a:extLst>
                </a:gridCol>
                <a:gridCol w="843227">
                  <a:extLst>
                    <a:ext uri="{9D8B030D-6E8A-4147-A177-3AD203B41FA5}">
                      <a16:colId xmlns:a16="http://schemas.microsoft.com/office/drawing/2014/main" val="2238016301"/>
                    </a:ext>
                  </a:extLst>
                </a:gridCol>
                <a:gridCol w="843227">
                  <a:extLst>
                    <a:ext uri="{9D8B030D-6E8A-4147-A177-3AD203B41FA5}">
                      <a16:colId xmlns:a16="http://schemas.microsoft.com/office/drawing/2014/main" val="1852204565"/>
                    </a:ext>
                  </a:extLst>
                </a:gridCol>
                <a:gridCol w="843227">
                  <a:extLst>
                    <a:ext uri="{9D8B030D-6E8A-4147-A177-3AD203B41FA5}">
                      <a16:colId xmlns:a16="http://schemas.microsoft.com/office/drawing/2014/main" val="547206334"/>
                    </a:ext>
                  </a:extLst>
                </a:gridCol>
                <a:gridCol w="843227">
                  <a:extLst>
                    <a:ext uri="{9D8B030D-6E8A-4147-A177-3AD203B41FA5}">
                      <a16:colId xmlns:a16="http://schemas.microsoft.com/office/drawing/2014/main" val="2774324733"/>
                    </a:ext>
                  </a:extLst>
                </a:gridCol>
              </a:tblGrid>
              <a:tr h="370840">
                <a:tc>
                  <a:txBody>
                    <a:bodyPr/>
                    <a:lstStyle/>
                    <a:p>
                      <a:pPr algn="ctr"/>
                      <a:r>
                        <a:rPr lang="en-US" altLang="zh-TW" dirty="0"/>
                        <a:t>Item</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extLst>
                  <a:ext uri="{0D108BD9-81ED-4DB2-BD59-A6C34878D82A}">
                    <a16:rowId xmlns:a16="http://schemas.microsoft.com/office/drawing/2014/main" val="872929282"/>
                  </a:ext>
                </a:extLst>
              </a:tr>
              <a:tr h="370840">
                <a:tc>
                  <a:txBody>
                    <a:bodyPr/>
                    <a:lstStyle/>
                    <a:p>
                      <a:pPr algn="ctr"/>
                      <a:r>
                        <a:rPr lang="en-US" altLang="zh-TW" dirty="0"/>
                        <a:t>Weight</a:t>
                      </a:r>
                      <a:endParaRPr lang="zh-TW" altLang="en-US" dirty="0"/>
                    </a:p>
                  </a:txBody>
                  <a:tcPr anchor="ctr"/>
                </a:tc>
                <a:tc>
                  <a:txBody>
                    <a:bodyPr/>
                    <a:lstStyle/>
                    <a:p>
                      <a:pPr algn="ctr"/>
                      <a:r>
                        <a:rPr lang="en-US" altLang="zh-TW" dirty="0"/>
                        <a:t>12</a:t>
                      </a:r>
                      <a:endParaRPr lang="zh-TW" altLang="en-US" dirty="0"/>
                    </a:p>
                  </a:txBody>
                  <a:tcPr anchor="ctr"/>
                </a:tc>
                <a:tc>
                  <a:txBody>
                    <a:bodyPr/>
                    <a:lstStyle/>
                    <a:p>
                      <a:pPr algn="ctr"/>
                      <a:r>
                        <a:rPr lang="en-US" altLang="zh-TW" dirty="0"/>
                        <a:t>7</a:t>
                      </a:r>
                      <a:endParaRPr lang="zh-TW" altLang="en-US" dirty="0"/>
                    </a:p>
                  </a:txBody>
                  <a:tcPr anchor="ctr"/>
                </a:tc>
                <a:tc>
                  <a:txBody>
                    <a:bodyPr/>
                    <a:lstStyle/>
                    <a:p>
                      <a:pPr algn="ctr"/>
                      <a:r>
                        <a:rPr lang="en-US" altLang="zh-TW" dirty="0"/>
                        <a:t>11</a:t>
                      </a:r>
                      <a:endParaRPr lang="zh-TW" altLang="en-US"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9</a:t>
                      </a:r>
                      <a:endParaRPr lang="zh-TW" altLang="en-US" dirty="0"/>
                    </a:p>
                  </a:txBody>
                  <a:tcPr anchor="ctr"/>
                </a:tc>
                <a:extLst>
                  <a:ext uri="{0D108BD9-81ED-4DB2-BD59-A6C34878D82A}">
                    <a16:rowId xmlns:a16="http://schemas.microsoft.com/office/drawing/2014/main" val="75321724"/>
                  </a:ext>
                </a:extLst>
              </a:tr>
              <a:tr h="370840">
                <a:tc>
                  <a:txBody>
                    <a:bodyPr/>
                    <a:lstStyle/>
                    <a:p>
                      <a:pPr algn="ctr"/>
                      <a:r>
                        <a:rPr lang="en-US" altLang="zh-TW" dirty="0"/>
                        <a:t>Profits</a:t>
                      </a:r>
                      <a:endParaRPr lang="zh-TW" altLang="en-US" dirty="0"/>
                    </a:p>
                  </a:txBody>
                  <a:tcPr anchor="ctr"/>
                </a:tc>
                <a:tc>
                  <a:txBody>
                    <a:bodyPr/>
                    <a:lstStyle/>
                    <a:p>
                      <a:pPr algn="ctr"/>
                      <a:r>
                        <a:rPr lang="en-US" altLang="zh-TW" dirty="0"/>
                        <a:t>24</a:t>
                      </a:r>
                      <a:endParaRPr lang="zh-TW" altLang="en-US" dirty="0"/>
                    </a:p>
                  </a:txBody>
                  <a:tcPr anchor="ctr"/>
                </a:tc>
                <a:tc>
                  <a:txBody>
                    <a:bodyPr/>
                    <a:lstStyle/>
                    <a:p>
                      <a:pPr algn="ctr"/>
                      <a:r>
                        <a:rPr lang="en-US" altLang="zh-TW" dirty="0"/>
                        <a:t>13</a:t>
                      </a:r>
                      <a:endParaRPr lang="zh-TW" altLang="en-US" dirty="0"/>
                    </a:p>
                  </a:txBody>
                  <a:tcPr anchor="ctr"/>
                </a:tc>
                <a:tc>
                  <a:txBody>
                    <a:bodyPr/>
                    <a:lstStyle/>
                    <a:p>
                      <a:pPr algn="ctr"/>
                      <a:r>
                        <a:rPr lang="en-US" altLang="zh-TW" dirty="0"/>
                        <a:t>23</a:t>
                      </a:r>
                      <a:endParaRPr lang="zh-TW" altLang="en-US"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9</a:t>
                      </a:r>
                      <a:endParaRPr lang="zh-TW" altLang="en-US" dirty="0"/>
                    </a:p>
                  </a:txBody>
                  <a:tcPr anchor="ctr"/>
                </a:tc>
                <a:extLst>
                  <a:ext uri="{0D108BD9-81ED-4DB2-BD59-A6C34878D82A}">
                    <a16:rowId xmlns:a16="http://schemas.microsoft.com/office/drawing/2014/main" val="351632682"/>
                  </a:ext>
                </a:extLst>
              </a:tr>
            </a:tbl>
          </a:graphicData>
        </a:graphic>
      </p:graphicFrame>
      <p:sp>
        <p:nvSpPr>
          <p:cNvPr id="10" name="內容版面配置區 6">
            <a:extLst>
              <a:ext uri="{FF2B5EF4-FFF2-40B4-BE49-F238E27FC236}">
                <a16:creationId xmlns:a16="http://schemas.microsoft.com/office/drawing/2014/main" id="{D5F500E1-AFC2-4511-9280-A6B2893869CF}"/>
              </a:ext>
            </a:extLst>
          </p:cNvPr>
          <p:cNvSpPr txBox="1">
            <a:spLocks/>
          </p:cNvSpPr>
          <p:nvPr/>
        </p:nvSpPr>
        <p:spPr>
          <a:xfrm>
            <a:off x="1097280" y="4508300"/>
            <a:ext cx="10058400" cy="181181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TW" dirty="0"/>
              <a:t>Global optimal: </a:t>
            </a:r>
            <a:endParaRPr lang="zh-TW" altLang="en-US" dirty="0"/>
          </a:p>
        </p:txBody>
      </p:sp>
      <p:graphicFrame>
        <p:nvGraphicFramePr>
          <p:cNvPr id="11" name="表格 5">
            <a:extLst>
              <a:ext uri="{FF2B5EF4-FFF2-40B4-BE49-F238E27FC236}">
                <a16:creationId xmlns:a16="http://schemas.microsoft.com/office/drawing/2014/main" id="{8F154656-8082-4CF9-8A0B-DA5C6ACFE8E2}"/>
              </a:ext>
            </a:extLst>
          </p:cNvPr>
          <p:cNvGraphicFramePr>
            <a:graphicFrameLocks/>
          </p:cNvGraphicFramePr>
          <p:nvPr>
            <p:extLst>
              <p:ext uri="{D42A27DB-BD31-4B8C-83A1-F6EECF244321}">
                <p14:modId xmlns:p14="http://schemas.microsoft.com/office/powerpoint/2010/main" val="2516982688"/>
              </p:ext>
            </p:extLst>
          </p:nvPr>
        </p:nvGraphicFramePr>
        <p:xfrm>
          <a:off x="1096963" y="4968788"/>
          <a:ext cx="10058400" cy="74168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3199398018"/>
                    </a:ext>
                  </a:extLst>
                </a:gridCol>
                <a:gridCol w="1257300">
                  <a:extLst>
                    <a:ext uri="{9D8B030D-6E8A-4147-A177-3AD203B41FA5}">
                      <a16:colId xmlns:a16="http://schemas.microsoft.com/office/drawing/2014/main" val="4031886421"/>
                    </a:ext>
                  </a:extLst>
                </a:gridCol>
                <a:gridCol w="1257300">
                  <a:extLst>
                    <a:ext uri="{9D8B030D-6E8A-4147-A177-3AD203B41FA5}">
                      <a16:colId xmlns:a16="http://schemas.microsoft.com/office/drawing/2014/main" val="1195982268"/>
                    </a:ext>
                  </a:extLst>
                </a:gridCol>
                <a:gridCol w="1257300">
                  <a:extLst>
                    <a:ext uri="{9D8B030D-6E8A-4147-A177-3AD203B41FA5}">
                      <a16:colId xmlns:a16="http://schemas.microsoft.com/office/drawing/2014/main" val="326241836"/>
                    </a:ext>
                  </a:extLst>
                </a:gridCol>
                <a:gridCol w="1257300">
                  <a:extLst>
                    <a:ext uri="{9D8B030D-6E8A-4147-A177-3AD203B41FA5}">
                      <a16:colId xmlns:a16="http://schemas.microsoft.com/office/drawing/2014/main" val="2365452208"/>
                    </a:ext>
                  </a:extLst>
                </a:gridCol>
                <a:gridCol w="1257300">
                  <a:extLst>
                    <a:ext uri="{9D8B030D-6E8A-4147-A177-3AD203B41FA5}">
                      <a16:colId xmlns:a16="http://schemas.microsoft.com/office/drawing/2014/main" val="169871792"/>
                    </a:ext>
                  </a:extLst>
                </a:gridCol>
                <a:gridCol w="1257300">
                  <a:extLst>
                    <a:ext uri="{9D8B030D-6E8A-4147-A177-3AD203B41FA5}">
                      <a16:colId xmlns:a16="http://schemas.microsoft.com/office/drawing/2014/main" val="1093049926"/>
                    </a:ext>
                  </a:extLst>
                </a:gridCol>
                <a:gridCol w="1257300">
                  <a:extLst>
                    <a:ext uri="{9D8B030D-6E8A-4147-A177-3AD203B41FA5}">
                      <a16:colId xmlns:a16="http://schemas.microsoft.com/office/drawing/2014/main" val="3003941005"/>
                    </a:ext>
                  </a:extLst>
                </a:gridCol>
              </a:tblGrid>
              <a:tr h="370840">
                <a:tc>
                  <a:txBody>
                    <a:bodyPr/>
                    <a:lstStyle/>
                    <a:p>
                      <a:pPr algn="ctr"/>
                      <a:r>
                        <a:rPr lang="en-US" altLang="zh-TW" dirty="0"/>
                        <a:t>Item</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tc>
                  <a:txBody>
                    <a:bodyPr/>
                    <a:lstStyle/>
                    <a:p>
                      <a:pPr algn="ctr"/>
                      <a:r>
                        <a:rPr lang="en-US" altLang="zh-TW" dirty="0"/>
                        <a:t>Weight</a:t>
                      </a:r>
                      <a:endParaRPr lang="zh-TW" altLang="en-US" dirty="0"/>
                    </a:p>
                  </a:txBody>
                  <a:tcPr anchor="ctr"/>
                </a:tc>
                <a:tc>
                  <a:txBody>
                    <a:bodyPr/>
                    <a:lstStyle/>
                    <a:p>
                      <a:pPr algn="ctr"/>
                      <a:r>
                        <a:rPr lang="en-US" altLang="zh-TW" dirty="0"/>
                        <a:t>Profits</a:t>
                      </a:r>
                      <a:endParaRPr lang="zh-TW" altLang="en-US" dirty="0"/>
                    </a:p>
                  </a:txBody>
                  <a:tcPr anchor="ctr"/>
                </a:tc>
                <a:extLst>
                  <a:ext uri="{0D108BD9-81ED-4DB2-BD59-A6C34878D82A}">
                    <a16:rowId xmlns:a16="http://schemas.microsoft.com/office/drawing/2014/main" val="1972295196"/>
                  </a:ext>
                </a:extLst>
              </a:tr>
              <a:tr h="370840">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24</a:t>
                      </a:r>
                      <a:endParaRPr lang="zh-TW" altLang="en-US" dirty="0"/>
                    </a:p>
                  </a:txBody>
                  <a:tcPr anchor="ctr">
                    <a:solidFill>
                      <a:schemeClr val="accent6">
                        <a:lumMod val="40000"/>
                        <a:lumOff val="60000"/>
                      </a:schemeClr>
                    </a:solidFill>
                  </a:tcPr>
                </a:tc>
                <a:tc>
                  <a:txBody>
                    <a:bodyPr/>
                    <a:lstStyle/>
                    <a:p>
                      <a:pPr algn="ctr"/>
                      <a:r>
                        <a:rPr lang="en-US" altLang="zh-TW" dirty="0"/>
                        <a:t>44</a:t>
                      </a:r>
                      <a:endParaRPr lang="zh-TW" altLang="en-US" dirty="0"/>
                    </a:p>
                  </a:txBody>
                  <a:tcPr anchor="ctr">
                    <a:solidFill>
                      <a:schemeClr val="accent6">
                        <a:lumMod val="40000"/>
                        <a:lumOff val="60000"/>
                      </a:schemeClr>
                    </a:solidFill>
                  </a:tcPr>
                </a:tc>
                <a:extLst>
                  <a:ext uri="{0D108BD9-81ED-4DB2-BD59-A6C34878D82A}">
                    <a16:rowId xmlns:a16="http://schemas.microsoft.com/office/drawing/2014/main" val="1464136773"/>
                  </a:ext>
                </a:extLst>
              </a:tr>
            </a:tbl>
          </a:graphicData>
        </a:graphic>
      </p:graphicFrame>
      <p:cxnSp>
        <p:nvCxnSpPr>
          <p:cNvPr id="41" name="接點: 肘形 40">
            <a:extLst>
              <a:ext uri="{FF2B5EF4-FFF2-40B4-BE49-F238E27FC236}">
                <a16:creationId xmlns:a16="http://schemas.microsoft.com/office/drawing/2014/main" id="{6AC4EFD6-93C7-486E-8943-E2D7FA1D3B46}"/>
              </a:ext>
            </a:extLst>
          </p:cNvPr>
          <p:cNvCxnSpPr>
            <a:cxnSpLocks/>
            <a:stCxn id="36" idx="1"/>
            <a:endCxn id="37" idx="1"/>
          </p:cNvCxnSpPr>
          <p:nvPr/>
        </p:nvCxnSpPr>
        <p:spPr>
          <a:xfrm rot="10800000" flipV="1">
            <a:off x="1114425" y="3322320"/>
            <a:ext cx="12700" cy="2196054"/>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日期版面配置區 2">
            <a:extLst>
              <a:ext uri="{FF2B5EF4-FFF2-40B4-BE49-F238E27FC236}">
                <a16:creationId xmlns:a16="http://schemas.microsoft.com/office/drawing/2014/main" id="{33840BB7-FE5B-4CA7-ABEE-011077A0E9B1}"/>
              </a:ext>
            </a:extLst>
          </p:cNvPr>
          <p:cNvSpPr>
            <a:spLocks noGrp="1"/>
          </p:cNvSpPr>
          <p:nvPr>
            <p:ph type="dt" sz="half" idx="10"/>
          </p:nvPr>
        </p:nvSpPr>
        <p:spPr/>
        <p:txBody>
          <a:bodyPr/>
          <a:lstStyle/>
          <a:p>
            <a:fld id="{8472FA25-1036-486D-BBBF-59CDABDFCDDC}"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37215254-691B-49A2-89B1-9B5172CAA6B5}"/>
              </a:ext>
            </a:extLst>
          </p:cNvPr>
          <p:cNvSpPr>
            <a:spLocks noGrp="1"/>
          </p:cNvSpPr>
          <p:nvPr>
            <p:ph type="sldNum" sz="quarter" idx="12"/>
          </p:nvPr>
        </p:nvSpPr>
        <p:spPr/>
        <p:txBody>
          <a:bodyPr/>
          <a:lstStyle/>
          <a:p>
            <a:fld id="{8A7A6979-0714-4377-B894-6BE4C2D6E202}" type="slidenum">
              <a:rPr lang="en-US" smtClean="0"/>
              <a:pPr/>
              <a:t>42</a:t>
            </a:fld>
            <a:endParaRPr lang="en-US" dirty="0"/>
          </a:p>
        </p:txBody>
      </p:sp>
    </p:spTree>
    <p:extLst>
      <p:ext uri="{BB962C8B-B14F-4D97-AF65-F5344CB8AC3E}">
        <p14:creationId xmlns:p14="http://schemas.microsoft.com/office/powerpoint/2010/main" val="294721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內容版面配置區 2">
            <a:extLst>
              <a:ext uri="{FF2B5EF4-FFF2-40B4-BE49-F238E27FC236}">
                <a16:creationId xmlns:a16="http://schemas.microsoft.com/office/drawing/2014/main" id="{D6D46602-4B4C-4E3C-BA37-856DA5114E2E}"/>
              </a:ext>
            </a:extLst>
          </p:cNvPr>
          <p:cNvSpPr txBox="1">
            <a:spLocks/>
          </p:cNvSpPr>
          <p:nvPr/>
        </p:nvSpPr>
        <p:spPr>
          <a:xfrm>
            <a:off x="6141420" y="1833589"/>
            <a:ext cx="5164867" cy="27098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=1, j=3</a:t>
            </a:r>
            <a:endParaRPr lang="zh-TW" altLang="en-US" dirty="0">
              <a:solidFill>
                <a:schemeClr val="tx1">
                  <a:lumMod val="75000"/>
                  <a:lumOff val="25000"/>
                </a:schemeClr>
              </a:solidFill>
            </a:endParaRPr>
          </a:p>
        </p:txBody>
      </p:sp>
      <p:sp>
        <p:nvSpPr>
          <p:cNvPr id="2" name="標題 1">
            <a:extLst>
              <a:ext uri="{FF2B5EF4-FFF2-40B4-BE49-F238E27FC236}">
                <a16:creationId xmlns:a16="http://schemas.microsoft.com/office/drawing/2014/main" id="{368D45FC-BD5B-4DA9-9198-CD1FD84CB2DF}"/>
              </a:ext>
            </a:extLst>
          </p:cNvPr>
          <p:cNvSpPr>
            <a:spLocks noGrp="1"/>
          </p:cNvSpPr>
          <p:nvPr>
            <p:ph type="title"/>
          </p:nvPr>
        </p:nvSpPr>
        <p:spPr/>
        <p:txBody>
          <a:bodyPr/>
          <a:lstStyle/>
          <a:p>
            <a:r>
              <a:rPr lang="en-US" altLang="zh-TW" dirty="0"/>
              <a:t>Iteration-1</a:t>
            </a:r>
            <a:endParaRPr lang="zh-TW" altLang="en-US" dirty="0"/>
          </a:p>
        </p:txBody>
      </p:sp>
      <p:sp>
        <p:nvSpPr>
          <p:cNvPr id="3" name="內容版面配置區 2">
            <a:extLst>
              <a:ext uri="{FF2B5EF4-FFF2-40B4-BE49-F238E27FC236}">
                <a16:creationId xmlns:a16="http://schemas.microsoft.com/office/drawing/2014/main" id="{A2B256B6-E84C-4FAD-877E-B181A2F89860}"/>
              </a:ext>
            </a:extLst>
          </p:cNvPr>
          <p:cNvSpPr>
            <a:spLocks noGrp="1"/>
          </p:cNvSpPr>
          <p:nvPr>
            <p:ph idx="1"/>
          </p:nvPr>
        </p:nvSpPr>
        <p:spPr>
          <a:xfrm>
            <a:off x="894078" y="1833589"/>
            <a:ext cx="5164867" cy="2709835"/>
          </a:xfr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=1, j=2</a:t>
            </a:r>
            <a:endParaRPr lang="zh-TW" alt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260176C-972F-40C2-8754-037434DF0A9B}"/>
                  </a:ext>
                </a:extLst>
              </p:cNvPr>
              <p:cNvSpPr txBox="1"/>
              <p:nvPr/>
            </p:nvSpPr>
            <p:spPr>
              <a:xfrm>
                <a:off x="938306" y="178229"/>
                <a:ext cx="4317403" cy="785921"/>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𝑖</m:t>
                          </m:r>
                        </m:sub>
                        <m:sup>
                          <m:r>
                            <a:rPr lang="en-US" altLang="zh-TW" sz="1400" i="1">
                              <a:latin typeface="Cambria Math" panose="02040503050406030204" pitchFamily="18" charset="0"/>
                            </a:rPr>
                            <m:t>𝑑</m:t>
                          </m:r>
                        </m:sup>
                      </m:sSubSup>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𝑐</m:t>
                      </m:r>
                      <m:d>
                        <m:dPr>
                          <m:ctrlPr>
                            <a:rPr lang="en-US" altLang="zh-TW" sz="1400" i="1">
                              <a:latin typeface="Cambria Math" panose="02040503050406030204" pitchFamily="18" charset="0"/>
                              <a:ea typeface="Cambria Math" panose="02040503050406030204" pitchFamily="18" charset="0"/>
                            </a:rPr>
                          </m:ctrlPr>
                        </m:dPr>
                        <m:e>
                          <m:nary>
                            <m:naryPr>
                              <m:chr m:val="∑"/>
                              <m:ctrlPr>
                                <a:rPr lang="en-US" altLang="zh-TW" sz="1400" i="1">
                                  <a:latin typeface="Cambria Math" panose="02040503050406030204" pitchFamily="18" charset="0"/>
                                  <a:ea typeface="Cambria Math" panose="02040503050406030204" pitchFamily="18" charset="0"/>
                                </a:rPr>
                              </m:ctrlPr>
                            </m:naryPr>
                            <m:sub>
                              <m:r>
                                <m:rPr>
                                  <m:brk m:alnAt="23"/>
                                </m:rP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=1, </m:t>
                              </m:r>
                              <m: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𝑖</m:t>
                              </m:r>
                            </m:sub>
                            <m:sup>
                              <m:r>
                                <a:rPr lang="en-US" altLang="zh-TW" sz="1400" i="1">
                                  <a:latin typeface="Cambria Math" panose="02040503050406030204" pitchFamily="18" charset="0"/>
                                  <a:ea typeface="Cambria Math" panose="02040503050406030204" pitchFamily="18" charset="0"/>
                                </a:rPr>
                                <m:t>𝑁</m:t>
                              </m:r>
                            </m:sup>
                            <m:e>
                              <m:r>
                                <a:rPr lang="en-US" altLang="zh-TW" sz="1400" i="1">
                                  <a:latin typeface="Cambria Math" panose="02040503050406030204" pitchFamily="18" charset="0"/>
                                  <a:ea typeface="Cambria Math" panose="02040503050406030204" pitchFamily="18" charset="0"/>
                                </a:rPr>
                                <m:t>𝑐</m:t>
                              </m:r>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𝑢𝑏</m:t>
                                      </m:r>
                                    </m:e>
                                    <m:sub>
                                      <m:r>
                                        <a:rPr lang="en-US" altLang="zh-TW" sz="1400" i="1">
                                          <a:latin typeface="Cambria Math" panose="02040503050406030204" pitchFamily="18" charset="0"/>
                                          <a:ea typeface="Cambria Math" panose="02040503050406030204" pitchFamily="18" charset="0"/>
                                        </a:rPr>
                                        <m:t>𝑑</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𝑙𝑏</m:t>
                                      </m:r>
                                    </m:e>
                                    <m:sub>
                                      <m:r>
                                        <a:rPr lang="en-US" altLang="zh-TW" sz="1400" i="1">
                                          <a:latin typeface="Cambria Math" panose="02040503050406030204" pitchFamily="18" charset="0"/>
                                          <a:ea typeface="Cambria Math" panose="02040503050406030204" pitchFamily="18" charset="0"/>
                                        </a:rPr>
                                        <m:t>𝑑</m:t>
                                      </m:r>
                                    </m:sub>
                                  </m:sSub>
                                </m:num>
                                <m:den>
                                  <m:r>
                                    <a:rPr lang="en-US" altLang="zh-TW" sz="1400" i="1">
                                      <a:latin typeface="Cambria Math" panose="02040503050406030204" pitchFamily="18" charset="0"/>
                                      <a:ea typeface="Cambria Math" panose="02040503050406030204" pitchFamily="18" charset="0"/>
                                    </a:rPr>
                                    <m:t>2</m:t>
                                  </m:r>
                                </m:den>
                              </m:f>
                              <m:r>
                                <a:rPr lang="en-US" altLang="zh-TW" sz="1400" i="1" smtClean="0">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𝑠</m:t>
                              </m:r>
                              <m:d>
                                <m:dPr>
                                  <m:ctrlPr>
                                    <a:rPr lang="en-US" altLang="zh-TW" sz="1400" i="1">
                                      <a:latin typeface="Cambria Math" panose="02040503050406030204" pitchFamily="18" charset="0"/>
                                      <a:ea typeface="Cambria Math" panose="02040503050406030204" pitchFamily="18" charset="0"/>
                                    </a:rPr>
                                  </m:ctrlPr>
                                </m:dPr>
                                <m:e>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e>
                              </m:d>
                              <m:r>
                                <a:rPr lang="en-US" altLang="zh-TW" sz="1400" i="1" smtClean="0">
                                  <a:latin typeface="Cambria Math" panose="02040503050406030204" pitchFamily="18" charset="0"/>
                                  <a:ea typeface="Cambria Math" panose="02040503050406030204" pitchFamily="18" charset="0"/>
                                </a:rPr>
                                <m:t>×</m:t>
                              </m:r>
                            </m:e>
                          </m:nary>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𝑗</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𝑖</m:t>
                                  </m:r>
                                </m:sub>
                              </m:sSub>
                            </m:num>
                            <m:den>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den>
                          </m:f>
                        </m:e>
                      </m:d>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m:rPr>
                              <m:sty m:val="p"/>
                            </m:rPr>
                            <a:rPr lang="en-US" altLang="zh-TW" sz="1400" i="1">
                              <a:latin typeface="Cambria Math" panose="02040503050406030204" pitchFamily="18" charset="0"/>
                              <a:ea typeface="Cambria Math" panose="02040503050406030204" pitchFamily="18" charset="0"/>
                            </a:rPr>
                            <m:t>T</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p:txBody>
          </p:sp>
        </mc:Choice>
        <mc:Fallback xmlns="">
          <p:sp>
            <p:nvSpPr>
              <p:cNvPr id="5" name="文字方塊 4">
                <a:extLst>
                  <a:ext uri="{FF2B5EF4-FFF2-40B4-BE49-F238E27FC236}">
                    <a16:creationId xmlns:a16="http://schemas.microsoft.com/office/drawing/2014/main" id="{2260176C-972F-40C2-8754-037434DF0A9B}"/>
                  </a:ext>
                </a:extLst>
              </p:cNvPr>
              <p:cNvSpPr txBox="1">
                <a:spLocks noRot="1" noChangeAspect="1" noMove="1" noResize="1" noEditPoints="1" noAdjustHandles="1" noChangeArrowheads="1" noChangeShapeType="1" noTextEdit="1"/>
              </p:cNvSpPr>
              <p:nvPr/>
            </p:nvSpPr>
            <p:spPr>
              <a:xfrm>
                <a:off x="938306" y="178229"/>
                <a:ext cx="4317403" cy="785921"/>
              </a:xfrm>
              <a:prstGeom prst="rect">
                <a:avLst/>
              </a:prstGeom>
              <a:blipFill>
                <a:blip r:embed="rId3"/>
                <a:stretch>
                  <a:fillRect/>
                </a:stretch>
              </a:blipFill>
            </p:spPr>
            <p:txBody>
              <a:bodyPr/>
              <a:lstStyle/>
              <a:p>
                <a:r>
                  <a:rPr lang="zh-TW" altLang="en-US">
                    <a:noFill/>
                  </a:rPr>
                  <a:t> </a:t>
                </a:r>
              </a:p>
            </p:txBody>
          </p:sp>
        </mc:Fallback>
      </mc:AlternateContent>
      <p:graphicFrame>
        <p:nvGraphicFramePr>
          <p:cNvPr id="6" name="表格 4">
            <a:extLst>
              <a:ext uri="{FF2B5EF4-FFF2-40B4-BE49-F238E27FC236}">
                <a16:creationId xmlns:a16="http://schemas.microsoft.com/office/drawing/2014/main" id="{F43F5D89-3834-42AE-BBAE-021FBFC93DDB}"/>
              </a:ext>
            </a:extLst>
          </p:cNvPr>
          <p:cNvGraphicFramePr>
            <a:graphicFrameLocks/>
          </p:cNvGraphicFramePr>
          <p:nvPr>
            <p:extLst>
              <p:ext uri="{D42A27DB-BD31-4B8C-83A1-F6EECF244321}">
                <p14:modId xmlns:p14="http://schemas.microsoft.com/office/powerpoint/2010/main" val="1457353730"/>
              </p:ext>
            </p:extLst>
          </p:nvPr>
        </p:nvGraphicFramePr>
        <p:xfrm>
          <a:off x="6194015" y="178229"/>
          <a:ext cx="5059680" cy="13411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AlternateContent xmlns:mc="http://schemas.openxmlformats.org/markup-compatibility/2006" xmlns:a14="http://schemas.microsoft.com/office/drawing/2010/main">
        <mc:Choice Requires="a14">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3238196210"/>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3238196210"/>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4"/>
                          <a:stretch>
                            <a:fillRect l="-719" t="-284746" r="-501439" b="-213559"/>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4"/>
                          <a:stretch>
                            <a:fillRect l="-719" t="-391379" r="-501439" b="-117241"/>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4"/>
                          <a:stretch>
                            <a:fillRect l="-719" t="-518182" r="-501439" b="-23636"/>
                          </a:stretch>
                        </a:blipFill>
                      </a:tcP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2339440848"/>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2339440848"/>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5"/>
                          <a:stretch>
                            <a:fillRect l="-719" t="-284746" r="-500719" b="-213559"/>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5"/>
                          <a:stretch>
                            <a:fillRect l="-719" t="-391379" r="-500719" b="-117241"/>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5"/>
                          <a:stretch>
                            <a:fillRect l="-719" t="-518182" r="-500719" b="-23636"/>
                          </a:stretch>
                        </a:blipFill>
                      </a:tcP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1223791819"/>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Summation</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0.09</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𝑐</m:t>
                                </m:r>
                                <m:r>
                                  <a:rPr lang="en-US" altLang="zh-TW" sz="160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𝑠𝑢𝑚</m:t>
                                </m:r>
                                <m:r>
                                  <a:rPr lang="en-US" altLang="zh-TW" sz="1600" b="0" i="1" smtClean="0">
                                    <a:latin typeface="Cambria Math" panose="02040503050406030204" pitchFamily="18" charset="0"/>
                                    <a:ea typeface="Cambria Math" panose="02040503050406030204" pitchFamily="18" charset="0"/>
                                  </a:rPr>
                                  <m:t>+</m:t>
                                </m:r>
                                <m:sSub>
                                  <m:sSubPr>
                                    <m:ctrlPr>
                                      <a:rPr lang="en-US" altLang="zh-TW" sz="1600" i="1" smtClean="0">
                                        <a:latin typeface="Cambria Math" panose="02040503050406030204" pitchFamily="18" charset="0"/>
                                        <a:ea typeface="Cambria Math" panose="02040503050406030204" pitchFamily="18" charset="0"/>
                                      </a:rPr>
                                    </m:ctrlPr>
                                  </m:sSubPr>
                                  <m:e>
                                    <m:r>
                                      <m:rPr>
                                        <m:sty m:val="p"/>
                                      </m:rPr>
                                      <a:rPr lang="en-US" altLang="zh-TW" sz="1600" i="1">
                                        <a:latin typeface="Cambria Math" panose="02040503050406030204" pitchFamily="18" charset="0"/>
                                        <a:ea typeface="Cambria Math" panose="02040503050406030204" pitchFamily="18" charset="0"/>
                                      </a:rPr>
                                      <m:t>T</m:t>
                                    </m:r>
                                  </m:e>
                                  <m:sub>
                                    <m:r>
                                      <a:rPr lang="en-US" altLang="zh-TW" sz="1600" i="1">
                                        <a:latin typeface="Cambria Math" panose="02040503050406030204" pitchFamily="18" charset="0"/>
                                        <a:ea typeface="Cambria Math" panose="02040503050406030204" pitchFamily="18" charset="0"/>
                                      </a:rPr>
                                      <m:t>𝑑</m:t>
                                    </m:r>
                                  </m:sub>
                                </m:sSub>
                              </m:oMath>
                            </m:oMathPara>
                          </a14:m>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1.09</a:t>
                          </a:r>
                          <a:endParaRPr lang="zh-TW" altLang="en-US" sz="1600" dirty="0"/>
                        </a:p>
                      </a:txBody>
                      <a:tcPr anchor="ctr"/>
                    </a:tc>
                    <a:tc>
                      <a:txBody>
                        <a:bodyPr/>
                        <a:lstStyle/>
                        <a:p>
                          <a:pPr algn="ctr"/>
                          <a:r>
                            <a:rPr lang="en-US" altLang="zh-TW" sz="1600" dirty="0"/>
                            <a:t>1.09</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Choice>
        <mc:Fallback xmlns="">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1223791819"/>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Summation</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0.09</a:t>
                          </a:r>
                          <a:endParaRPr lang="zh-TW" altLang="en-US" sz="1600" dirty="0"/>
                        </a:p>
                      </a:txBody>
                      <a:tcPr anchor="ctr"/>
                    </a:tc>
                    <a:extLst>
                      <a:ext uri="{0D108BD9-81ED-4DB2-BD59-A6C34878D82A}">
                        <a16:rowId xmlns:a16="http://schemas.microsoft.com/office/drawing/2014/main" val="75321724"/>
                      </a:ext>
                    </a:extLst>
                  </a:tr>
                  <a:tr h="335280">
                    <a:tc>
                      <a:txBody>
                        <a:bodyPr/>
                        <a:lstStyle/>
                        <a:p>
                          <a:endParaRPr lang="zh-TW"/>
                        </a:p>
                      </a:txBody>
                      <a:tcPr anchor="ctr">
                        <a:blipFill>
                          <a:blip r:embed="rId6"/>
                          <a:stretch>
                            <a:fillRect l="-439" t="-205455" r="-500439" b="-123636"/>
                          </a:stretch>
                        </a:blipFill>
                      </a:tcPr>
                    </a:tc>
                    <a:tc>
                      <a:txBody>
                        <a:bodyPr/>
                        <a:lstStyle/>
                        <a:p>
                          <a:pPr algn="ctr"/>
                          <a:r>
                            <a:rPr lang="en-US" altLang="zh-TW" sz="1600" dirty="0"/>
                            <a:t>-0.18</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1.09</a:t>
                          </a:r>
                          <a:endParaRPr lang="zh-TW" altLang="en-US" sz="1600" dirty="0"/>
                        </a:p>
                      </a:txBody>
                      <a:tcPr anchor="ctr"/>
                    </a:tc>
                    <a:tc>
                      <a:txBody>
                        <a:bodyPr/>
                        <a:lstStyle/>
                        <a:p>
                          <a:pPr algn="ctr"/>
                          <a:r>
                            <a:rPr lang="en-US" altLang="zh-TW" sz="1600" dirty="0"/>
                            <a:t>1.09</a:t>
                          </a:r>
                          <a:endParaRPr lang="zh-TW" altLang="en-US" sz="1600" dirty="0"/>
                        </a:p>
                      </a:txBody>
                      <a:tcPr anchor="ctr"/>
                    </a:tc>
                    <a:extLst>
                      <a:ext uri="{0D108BD9-81ED-4DB2-BD59-A6C34878D82A}">
                        <a16:rowId xmlns:a16="http://schemas.microsoft.com/office/drawing/2014/main" val="351632682"/>
                      </a:ext>
                    </a:extLst>
                  </a:tr>
                  <a:tr h="33528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Fallback>
      </mc:AlternateContent>
      <p:sp>
        <p:nvSpPr>
          <p:cNvPr id="12" name="內容版面配置區 2">
            <a:extLst>
              <a:ext uri="{FF2B5EF4-FFF2-40B4-BE49-F238E27FC236}">
                <a16:creationId xmlns:a16="http://schemas.microsoft.com/office/drawing/2014/main" id="{6CFC19DC-1A1A-40DA-A357-DF5986005C4E}"/>
              </a:ext>
            </a:extLst>
          </p:cNvPr>
          <p:cNvSpPr txBox="1">
            <a:spLocks/>
          </p:cNvSpPr>
          <p:nvPr/>
        </p:nvSpPr>
        <p:spPr>
          <a:xfrm>
            <a:off x="938304" y="4857664"/>
            <a:ext cx="1738221"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lnSpcReduction="10000"/>
          </a:bodyPr>
          <a:lstStyle>
            <a:defPPr>
              <a:defRPr lang="en-US"/>
            </a:defPPr>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a:solidFill>
                  <a:schemeClr val="tx1">
                    <a:lumMod val="75000"/>
                    <a:lumOff val="25000"/>
                  </a:schemeClr>
                </a:solidFill>
              </a:defRPr>
            </a:lvl1pPr>
            <a:lvl2pPr marL="384048" lvl="1"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9pPr>
          </a:lstStyle>
          <a:p>
            <a:r>
              <a:rPr lang="en-US" altLang="zh-TW"/>
              <a:t>if result &gt; 0.5:</a:t>
            </a:r>
          </a:p>
          <a:p>
            <a:pPr lvl="1"/>
            <a:r>
              <a:rPr lang="en-US" altLang="zh-TW"/>
              <a:t>result = 1</a:t>
            </a:r>
          </a:p>
          <a:p>
            <a:r>
              <a:rPr lang="en-US" altLang="zh-TW"/>
              <a:t>else:</a:t>
            </a:r>
          </a:p>
          <a:p>
            <a:pPr lvl="1"/>
            <a:r>
              <a:rPr lang="en-US" altLang="zh-TW"/>
              <a:t>result = 0</a:t>
            </a:r>
            <a:endParaRPr lang="zh-TW" altLang="en-US" dirty="0"/>
          </a:p>
        </p:txBody>
      </p:sp>
      <p:sp>
        <p:nvSpPr>
          <p:cNvPr id="13" name="內容版面配置區 2">
            <a:extLst>
              <a:ext uri="{FF2B5EF4-FFF2-40B4-BE49-F238E27FC236}">
                <a16:creationId xmlns:a16="http://schemas.microsoft.com/office/drawing/2014/main" id="{F0074658-B7E7-49D1-80CF-8AD8E773E9C7}"/>
              </a:ext>
            </a:extLst>
          </p:cNvPr>
          <p:cNvSpPr txBox="1">
            <a:spLocks/>
          </p:cNvSpPr>
          <p:nvPr/>
        </p:nvSpPr>
        <p:spPr>
          <a:xfrm>
            <a:off x="11306287" y="5882640"/>
            <a:ext cx="371394" cy="31614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sz="1600" dirty="0">
                <a:solidFill>
                  <a:schemeClr val="tx1">
                    <a:lumMod val="75000"/>
                    <a:lumOff val="25000"/>
                  </a:schemeClr>
                </a:solidFill>
              </a:rPr>
              <a:t>X</a:t>
            </a:r>
            <a:r>
              <a:rPr lang="en-US" altLang="zh-TW" sz="1600" baseline="-25000" dirty="0">
                <a:solidFill>
                  <a:schemeClr val="tx1">
                    <a:lumMod val="75000"/>
                    <a:lumOff val="25000"/>
                  </a:schemeClr>
                </a:solidFill>
              </a:rPr>
              <a:t>1</a:t>
            </a:r>
            <a:endParaRPr lang="zh-TW" altLang="en-US" sz="1600" dirty="0">
              <a:solidFill>
                <a:schemeClr val="tx1">
                  <a:lumMod val="75000"/>
                  <a:lumOff val="25000"/>
                </a:schemeClr>
              </a:solidFill>
            </a:endParaRPr>
          </a:p>
        </p:txBody>
      </p:sp>
      <p:sp>
        <p:nvSpPr>
          <p:cNvPr id="4" name="日期版面配置區 3">
            <a:extLst>
              <a:ext uri="{FF2B5EF4-FFF2-40B4-BE49-F238E27FC236}">
                <a16:creationId xmlns:a16="http://schemas.microsoft.com/office/drawing/2014/main" id="{61EC5390-E79D-4D2A-805C-70CD0E40F6E1}"/>
              </a:ext>
            </a:extLst>
          </p:cNvPr>
          <p:cNvSpPr>
            <a:spLocks noGrp="1"/>
          </p:cNvSpPr>
          <p:nvPr>
            <p:ph type="dt" sz="half" idx="10"/>
          </p:nvPr>
        </p:nvSpPr>
        <p:spPr/>
        <p:txBody>
          <a:bodyPr/>
          <a:lstStyle/>
          <a:p>
            <a:fld id="{28FA10D2-BB73-4F01-94B3-B749E5A63E24}" type="datetime1">
              <a:rPr lang="zh-TW" altLang="en-US" smtClean="0"/>
              <a:t>2022/1/10</a:t>
            </a:fld>
            <a:endParaRPr lang="en-US" dirty="0"/>
          </a:p>
        </p:txBody>
      </p:sp>
      <p:sp>
        <p:nvSpPr>
          <p:cNvPr id="7" name="投影片編號版面配置區 6">
            <a:extLst>
              <a:ext uri="{FF2B5EF4-FFF2-40B4-BE49-F238E27FC236}">
                <a16:creationId xmlns:a16="http://schemas.microsoft.com/office/drawing/2014/main" id="{AC85EDE1-2DEF-4AA1-ADD9-BF178C9628D0}"/>
              </a:ext>
            </a:extLst>
          </p:cNvPr>
          <p:cNvSpPr>
            <a:spLocks noGrp="1"/>
          </p:cNvSpPr>
          <p:nvPr>
            <p:ph type="sldNum" sz="quarter" idx="12"/>
          </p:nvPr>
        </p:nvSpPr>
        <p:spPr/>
        <p:txBody>
          <a:bodyPr/>
          <a:lstStyle/>
          <a:p>
            <a:fld id="{8A7A6979-0714-4377-B894-6BE4C2D6E202}" type="slidenum">
              <a:rPr lang="en-US" smtClean="0"/>
              <a:pPr/>
              <a:t>43</a:t>
            </a:fld>
            <a:endParaRPr lang="en-US" dirty="0"/>
          </a:p>
        </p:txBody>
      </p:sp>
    </p:spTree>
    <p:extLst>
      <p:ext uri="{BB962C8B-B14F-4D97-AF65-F5344CB8AC3E}">
        <p14:creationId xmlns:p14="http://schemas.microsoft.com/office/powerpoint/2010/main" val="4063103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內容版面配置區 2">
            <a:extLst>
              <a:ext uri="{FF2B5EF4-FFF2-40B4-BE49-F238E27FC236}">
                <a16:creationId xmlns:a16="http://schemas.microsoft.com/office/drawing/2014/main" id="{D6D46602-4B4C-4E3C-BA37-856DA5114E2E}"/>
              </a:ext>
            </a:extLst>
          </p:cNvPr>
          <p:cNvSpPr txBox="1">
            <a:spLocks/>
          </p:cNvSpPr>
          <p:nvPr/>
        </p:nvSpPr>
        <p:spPr>
          <a:xfrm>
            <a:off x="6141420" y="1833589"/>
            <a:ext cx="5164867" cy="27098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=2, j=3</a:t>
            </a:r>
            <a:endParaRPr lang="zh-TW" altLang="en-US" dirty="0">
              <a:solidFill>
                <a:schemeClr val="tx1">
                  <a:lumMod val="75000"/>
                  <a:lumOff val="25000"/>
                </a:schemeClr>
              </a:solidFill>
            </a:endParaRPr>
          </a:p>
        </p:txBody>
      </p:sp>
      <p:sp>
        <p:nvSpPr>
          <p:cNvPr id="2" name="標題 1">
            <a:extLst>
              <a:ext uri="{FF2B5EF4-FFF2-40B4-BE49-F238E27FC236}">
                <a16:creationId xmlns:a16="http://schemas.microsoft.com/office/drawing/2014/main" id="{368D45FC-BD5B-4DA9-9198-CD1FD84CB2DF}"/>
              </a:ext>
            </a:extLst>
          </p:cNvPr>
          <p:cNvSpPr>
            <a:spLocks noGrp="1"/>
          </p:cNvSpPr>
          <p:nvPr>
            <p:ph type="title"/>
          </p:nvPr>
        </p:nvSpPr>
        <p:spPr/>
        <p:txBody>
          <a:bodyPr/>
          <a:lstStyle/>
          <a:p>
            <a:r>
              <a:rPr lang="en-US" altLang="zh-TW" dirty="0"/>
              <a:t>Iteration-1</a:t>
            </a:r>
            <a:endParaRPr lang="zh-TW" altLang="en-US" dirty="0"/>
          </a:p>
        </p:txBody>
      </p:sp>
      <p:sp>
        <p:nvSpPr>
          <p:cNvPr id="3" name="內容版面配置區 2">
            <a:extLst>
              <a:ext uri="{FF2B5EF4-FFF2-40B4-BE49-F238E27FC236}">
                <a16:creationId xmlns:a16="http://schemas.microsoft.com/office/drawing/2014/main" id="{A2B256B6-E84C-4FAD-877E-B181A2F89860}"/>
              </a:ext>
            </a:extLst>
          </p:cNvPr>
          <p:cNvSpPr>
            <a:spLocks noGrp="1"/>
          </p:cNvSpPr>
          <p:nvPr>
            <p:ph idx="1"/>
          </p:nvPr>
        </p:nvSpPr>
        <p:spPr>
          <a:xfrm>
            <a:off x="894078" y="1833589"/>
            <a:ext cx="5164867" cy="2709835"/>
          </a:xfr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=2, j=1</a:t>
            </a:r>
            <a:endParaRPr lang="zh-TW" alt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260176C-972F-40C2-8754-037434DF0A9B}"/>
                  </a:ext>
                </a:extLst>
              </p:cNvPr>
              <p:cNvSpPr txBox="1"/>
              <p:nvPr/>
            </p:nvSpPr>
            <p:spPr>
              <a:xfrm>
                <a:off x="938306" y="178229"/>
                <a:ext cx="4317403" cy="785921"/>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𝑖</m:t>
                          </m:r>
                        </m:sub>
                        <m:sup>
                          <m:r>
                            <a:rPr lang="en-US" altLang="zh-TW" sz="1400" i="1">
                              <a:latin typeface="Cambria Math" panose="02040503050406030204" pitchFamily="18" charset="0"/>
                            </a:rPr>
                            <m:t>𝑑</m:t>
                          </m:r>
                        </m:sup>
                      </m:sSubSup>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𝑐</m:t>
                      </m:r>
                      <m:d>
                        <m:dPr>
                          <m:ctrlPr>
                            <a:rPr lang="en-US" altLang="zh-TW" sz="1400" i="1">
                              <a:latin typeface="Cambria Math" panose="02040503050406030204" pitchFamily="18" charset="0"/>
                              <a:ea typeface="Cambria Math" panose="02040503050406030204" pitchFamily="18" charset="0"/>
                            </a:rPr>
                          </m:ctrlPr>
                        </m:dPr>
                        <m:e>
                          <m:nary>
                            <m:naryPr>
                              <m:chr m:val="∑"/>
                              <m:ctrlPr>
                                <a:rPr lang="en-US" altLang="zh-TW" sz="1400" i="1">
                                  <a:latin typeface="Cambria Math" panose="02040503050406030204" pitchFamily="18" charset="0"/>
                                  <a:ea typeface="Cambria Math" panose="02040503050406030204" pitchFamily="18" charset="0"/>
                                </a:rPr>
                              </m:ctrlPr>
                            </m:naryPr>
                            <m:sub>
                              <m:r>
                                <m:rPr>
                                  <m:brk m:alnAt="23"/>
                                </m:rP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=1, </m:t>
                              </m:r>
                              <m: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𝑖</m:t>
                              </m:r>
                            </m:sub>
                            <m:sup>
                              <m:r>
                                <a:rPr lang="en-US" altLang="zh-TW" sz="1400" i="1">
                                  <a:latin typeface="Cambria Math" panose="02040503050406030204" pitchFamily="18" charset="0"/>
                                  <a:ea typeface="Cambria Math" panose="02040503050406030204" pitchFamily="18" charset="0"/>
                                </a:rPr>
                                <m:t>𝑁</m:t>
                              </m:r>
                            </m:sup>
                            <m:e>
                              <m:r>
                                <a:rPr lang="en-US" altLang="zh-TW" sz="1400" i="1">
                                  <a:latin typeface="Cambria Math" panose="02040503050406030204" pitchFamily="18" charset="0"/>
                                  <a:ea typeface="Cambria Math" panose="02040503050406030204" pitchFamily="18" charset="0"/>
                                </a:rPr>
                                <m:t>𝑐</m:t>
                              </m:r>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𝑢𝑏</m:t>
                                      </m:r>
                                    </m:e>
                                    <m:sub>
                                      <m:r>
                                        <a:rPr lang="en-US" altLang="zh-TW" sz="1400" i="1">
                                          <a:latin typeface="Cambria Math" panose="02040503050406030204" pitchFamily="18" charset="0"/>
                                          <a:ea typeface="Cambria Math" panose="02040503050406030204" pitchFamily="18" charset="0"/>
                                        </a:rPr>
                                        <m:t>𝑑</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𝑙𝑏</m:t>
                                      </m:r>
                                    </m:e>
                                    <m:sub>
                                      <m:r>
                                        <a:rPr lang="en-US" altLang="zh-TW" sz="1400" i="1">
                                          <a:latin typeface="Cambria Math" panose="02040503050406030204" pitchFamily="18" charset="0"/>
                                          <a:ea typeface="Cambria Math" panose="02040503050406030204" pitchFamily="18" charset="0"/>
                                        </a:rPr>
                                        <m:t>𝑑</m:t>
                                      </m:r>
                                    </m:sub>
                                  </m:sSub>
                                </m:num>
                                <m:den>
                                  <m:r>
                                    <a:rPr lang="en-US" altLang="zh-TW" sz="1400" i="1">
                                      <a:latin typeface="Cambria Math" panose="02040503050406030204" pitchFamily="18" charset="0"/>
                                      <a:ea typeface="Cambria Math" panose="02040503050406030204" pitchFamily="18" charset="0"/>
                                    </a:rPr>
                                    <m:t>2</m:t>
                                  </m:r>
                                </m:den>
                              </m:f>
                              <m:r>
                                <a:rPr lang="en-US" altLang="zh-TW" sz="1400" i="1" smtClean="0">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𝑠</m:t>
                              </m:r>
                              <m:d>
                                <m:dPr>
                                  <m:ctrlPr>
                                    <a:rPr lang="en-US" altLang="zh-TW" sz="1400" i="1">
                                      <a:latin typeface="Cambria Math" panose="02040503050406030204" pitchFamily="18" charset="0"/>
                                      <a:ea typeface="Cambria Math" panose="02040503050406030204" pitchFamily="18" charset="0"/>
                                    </a:rPr>
                                  </m:ctrlPr>
                                </m:dPr>
                                <m:e>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e>
                              </m:d>
                              <m:r>
                                <a:rPr lang="en-US" altLang="zh-TW" sz="1400" i="1" smtClean="0">
                                  <a:latin typeface="Cambria Math" panose="02040503050406030204" pitchFamily="18" charset="0"/>
                                  <a:ea typeface="Cambria Math" panose="02040503050406030204" pitchFamily="18" charset="0"/>
                                </a:rPr>
                                <m:t>×</m:t>
                              </m:r>
                            </m:e>
                          </m:nary>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𝑗</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𝑖</m:t>
                                  </m:r>
                                </m:sub>
                              </m:sSub>
                            </m:num>
                            <m:den>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den>
                          </m:f>
                        </m:e>
                      </m:d>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m:rPr>
                              <m:sty m:val="p"/>
                            </m:rPr>
                            <a:rPr lang="en-US" altLang="zh-TW" sz="1400" i="1">
                              <a:latin typeface="Cambria Math" panose="02040503050406030204" pitchFamily="18" charset="0"/>
                              <a:ea typeface="Cambria Math" panose="02040503050406030204" pitchFamily="18" charset="0"/>
                            </a:rPr>
                            <m:t>T</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p:txBody>
          </p:sp>
        </mc:Choice>
        <mc:Fallback xmlns="">
          <p:sp>
            <p:nvSpPr>
              <p:cNvPr id="5" name="文字方塊 4">
                <a:extLst>
                  <a:ext uri="{FF2B5EF4-FFF2-40B4-BE49-F238E27FC236}">
                    <a16:creationId xmlns:a16="http://schemas.microsoft.com/office/drawing/2014/main" id="{2260176C-972F-40C2-8754-037434DF0A9B}"/>
                  </a:ext>
                </a:extLst>
              </p:cNvPr>
              <p:cNvSpPr txBox="1">
                <a:spLocks noRot="1" noChangeAspect="1" noMove="1" noResize="1" noEditPoints="1" noAdjustHandles="1" noChangeArrowheads="1" noChangeShapeType="1" noTextEdit="1"/>
              </p:cNvSpPr>
              <p:nvPr/>
            </p:nvSpPr>
            <p:spPr>
              <a:xfrm>
                <a:off x="938306" y="178229"/>
                <a:ext cx="4317403" cy="785921"/>
              </a:xfrm>
              <a:prstGeom prst="rect">
                <a:avLst/>
              </a:prstGeom>
              <a:blipFill>
                <a:blip r:embed="rId3"/>
                <a:stretch>
                  <a:fillRect/>
                </a:stretch>
              </a:blipFill>
            </p:spPr>
            <p:txBody>
              <a:bodyPr/>
              <a:lstStyle/>
              <a:p>
                <a:r>
                  <a:rPr lang="zh-TW" altLang="en-US">
                    <a:noFill/>
                  </a:rPr>
                  <a:t> </a:t>
                </a:r>
              </a:p>
            </p:txBody>
          </p:sp>
        </mc:Fallback>
      </mc:AlternateContent>
      <p:graphicFrame>
        <p:nvGraphicFramePr>
          <p:cNvPr id="6" name="表格 4">
            <a:extLst>
              <a:ext uri="{FF2B5EF4-FFF2-40B4-BE49-F238E27FC236}">
                <a16:creationId xmlns:a16="http://schemas.microsoft.com/office/drawing/2014/main" id="{F43F5D89-3834-42AE-BBAE-021FBFC93DDB}"/>
              </a:ext>
            </a:extLst>
          </p:cNvPr>
          <p:cNvGraphicFramePr>
            <a:graphicFrameLocks/>
          </p:cNvGraphicFramePr>
          <p:nvPr/>
        </p:nvGraphicFramePr>
        <p:xfrm>
          <a:off x="6194015" y="178229"/>
          <a:ext cx="5059680" cy="13411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AlternateContent xmlns:mc="http://schemas.openxmlformats.org/markup-compatibility/2006" xmlns:a14="http://schemas.microsoft.com/office/drawing/2010/main">
        <mc:Choice Requires="a14">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536416301"/>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536416301"/>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4"/>
                          <a:stretch>
                            <a:fillRect l="-719" t="-284746" r="-501439" b="-213559"/>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4"/>
                          <a:stretch>
                            <a:fillRect l="-719" t="-391379" r="-501439" b="-117241"/>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4"/>
                          <a:stretch>
                            <a:fillRect l="-719" t="-518182" r="-501439" b="-23636"/>
                          </a:stretch>
                        </a:blipFill>
                      </a:tcP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333757250"/>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333757250"/>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5"/>
                          <a:stretch>
                            <a:fillRect l="-719" t="-284746" r="-500719" b="-213559"/>
                          </a:stretch>
                        </a:blipFill>
                      </a:tcP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5"/>
                          <a:stretch>
                            <a:fillRect l="-719" t="-391379" r="-500719" b="-117241"/>
                          </a:stretch>
                        </a:blipFill>
                      </a:tcP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5"/>
                          <a:stretch>
                            <a:fillRect l="-719" t="-518182" r="-500719" b="-23636"/>
                          </a:stretch>
                        </a:blipFill>
                      </a:tcP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970308855"/>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Summation</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𝑐</m:t>
                                </m:r>
                                <m:r>
                                  <a:rPr lang="en-US" altLang="zh-TW" sz="160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𝑠𝑢𝑚</m:t>
                                </m:r>
                                <m:r>
                                  <a:rPr lang="en-US" altLang="zh-TW" sz="1600" b="0" i="1" smtClean="0">
                                    <a:latin typeface="Cambria Math" panose="02040503050406030204" pitchFamily="18" charset="0"/>
                                    <a:ea typeface="Cambria Math" panose="02040503050406030204" pitchFamily="18" charset="0"/>
                                  </a:rPr>
                                  <m:t>+</m:t>
                                </m:r>
                                <m:sSub>
                                  <m:sSubPr>
                                    <m:ctrlPr>
                                      <a:rPr lang="en-US" altLang="zh-TW" sz="1600" i="1" smtClean="0">
                                        <a:latin typeface="Cambria Math" panose="02040503050406030204" pitchFamily="18" charset="0"/>
                                        <a:ea typeface="Cambria Math" panose="02040503050406030204" pitchFamily="18" charset="0"/>
                                      </a:rPr>
                                    </m:ctrlPr>
                                  </m:sSubPr>
                                  <m:e>
                                    <m:r>
                                      <m:rPr>
                                        <m:sty m:val="p"/>
                                      </m:rPr>
                                      <a:rPr lang="en-US" altLang="zh-TW" sz="1600" i="1">
                                        <a:latin typeface="Cambria Math" panose="02040503050406030204" pitchFamily="18" charset="0"/>
                                        <a:ea typeface="Cambria Math" panose="02040503050406030204" pitchFamily="18" charset="0"/>
                                      </a:rPr>
                                      <m:t>T</m:t>
                                    </m:r>
                                  </m:e>
                                  <m:sub>
                                    <m:r>
                                      <a:rPr lang="en-US" altLang="zh-TW" sz="1600" i="1">
                                        <a:latin typeface="Cambria Math" panose="02040503050406030204" pitchFamily="18" charset="0"/>
                                        <a:ea typeface="Cambria Math" panose="02040503050406030204" pitchFamily="18" charset="0"/>
                                      </a:rPr>
                                      <m:t>𝑑</m:t>
                                    </m:r>
                                  </m:sub>
                                </m:sSub>
                              </m:oMath>
                            </m:oMathPara>
                          </a14:m>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0.81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0.81</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Choice>
        <mc:Fallback xmlns="">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970308855"/>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Summation</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75321724"/>
                      </a:ext>
                    </a:extLst>
                  </a:tr>
                  <a:tr h="335280">
                    <a:tc>
                      <a:txBody>
                        <a:bodyPr/>
                        <a:lstStyle/>
                        <a:p>
                          <a:endParaRPr lang="zh-TW"/>
                        </a:p>
                      </a:txBody>
                      <a:tcPr anchor="ctr">
                        <a:blipFill>
                          <a:blip r:embed="rId6"/>
                          <a:stretch>
                            <a:fillRect l="-439" t="-205455" r="-500439" b="-123636"/>
                          </a:stretch>
                        </a:blipFill>
                      </a:tcPr>
                    </a:tc>
                    <a:tc>
                      <a:txBody>
                        <a:bodyPr/>
                        <a:lstStyle/>
                        <a:p>
                          <a:pPr algn="ctr"/>
                          <a:r>
                            <a:rPr lang="en-US" altLang="zh-TW" sz="1600" dirty="0"/>
                            <a:t>0.09</a:t>
                          </a:r>
                          <a:endParaRPr lang="zh-TW" altLang="en-US" sz="1600" dirty="0"/>
                        </a:p>
                      </a:txBody>
                      <a:tcPr anchor="ctr"/>
                    </a:tc>
                    <a:tc>
                      <a:txBody>
                        <a:bodyPr/>
                        <a:lstStyle/>
                        <a:p>
                          <a:pPr algn="ctr"/>
                          <a:r>
                            <a:rPr lang="en-US" altLang="zh-TW" sz="1600" dirty="0"/>
                            <a:t>0.81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0.81</a:t>
                          </a:r>
                          <a:endParaRPr lang="zh-TW" altLang="en-US" sz="1600" dirty="0"/>
                        </a:p>
                      </a:txBody>
                      <a:tcPr anchor="ctr"/>
                    </a:tc>
                    <a:extLst>
                      <a:ext uri="{0D108BD9-81ED-4DB2-BD59-A6C34878D82A}">
                        <a16:rowId xmlns:a16="http://schemas.microsoft.com/office/drawing/2014/main" val="351632682"/>
                      </a:ext>
                    </a:extLst>
                  </a:tr>
                  <a:tr h="33528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Fallback>
      </mc:AlternateContent>
      <p:sp>
        <p:nvSpPr>
          <p:cNvPr id="12" name="內容版面配置區 2">
            <a:extLst>
              <a:ext uri="{FF2B5EF4-FFF2-40B4-BE49-F238E27FC236}">
                <a16:creationId xmlns:a16="http://schemas.microsoft.com/office/drawing/2014/main" id="{6CFC19DC-1A1A-40DA-A357-DF5986005C4E}"/>
              </a:ext>
            </a:extLst>
          </p:cNvPr>
          <p:cNvSpPr txBox="1">
            <a:spLocks/>
          </p:cNvSpPr>
          <p:nvPr/>
        </p:nvSpPr>
        <p:spPr>
          <a:xfrm>
            <a:off x="938304" y="4857664"/>
            <a:ext cx="1738221"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lnSpcReduction="10000"/>
          </a:bodyPr>
          <a:lstStyle>
            <a:defPPr>
              <a:defRPr lang="en-US"/>
            </a:defPPr>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a:solidFill>
                  <a:schemeClr val="tx1">
                    <a:lumMod val="75000"/>
                    <a:lumOff val="25000"/>
                  </a:schemeClr>
                </a:solidFill>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lt1"/>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9pPr>
          </a:lstStyle>
          <a:p>
            <a:r>
              <a:rPr lang="en-US" altLang="zh-TW" dirty="0"/>
              <a:t>if result &gt; 0.5:</a:t>
            </a:r>
          </a:p>
          <a:p>
            <a:pPr lvl="1"/>
            <a:r>
              <a:rPr lang="en-US" altLang="zh-TW" dirty="0">
                <a:solidFill>
                  <a:schemeClr val="tx1">
                    <a:lumMod val="75000"/>
                    <a:lumOff val="25000"/>
                  </a:schemeClr>
                </a:solidFill>
              </a:rPr>
              <a:t>result = 1</a:t>
            </a:r>
          </a:p>
          <a:p>
            <a:r>
              <a:rPr lang="en-US" altLang="zh-TW" dirty="0"/>
              <a:t>else:</a:t>
            </a:r>
          </a:p>
          <a:p>
            <a:pPr lvl="1"/>
            <a:r>
              <a:rPr lang="en-US" altLang="zh-TW" dirty="0">
                <a:solidFill>
                  <a:schemeClr val="tx1">
                    <a:lumMod val="75000"/>
                    <a:lumOff val="25000"/>
                  </a:schemeClr>
                </a:solidFill>
              </a:rPr>
              <a:t>result = 0</a:t>
            </a:r>
            <a:endParaRPr lang="zh-TW" altLang="en-US" dirty="0">
              <a:solidFill>
                <a:schemeClr val="tx1">
                  <a:lumMod val="75000"/>
                  <a:lumOff val="25000"/>
                </a:schemeClr>
              </a:solidFill>
            </a:endParaRPr>
          </a:p>
        </p:txBody>
      </p:sp>
      <p:sp>
        <p:nvSpPr>
          <p:cNvPr id="13" name="內容版面配置區 2">
            <a:extLst>
              <a:ext uri="{FF2B5EF4-FFF2-40B4-BE49-F238E27FC236}">
                <a16:creationId xmlns:a16="http://schemas.microsoft.com/office/drawing/2014/main" id="{D07DE402-EC7C-4E99-B553-750BD41385A2}"/>
              </a:ext>
            </a:extLst>
          </p:cNvPr>
          <p:cNvSpPr txBox="1">
            <a:spLocks/>
          </p:cNvSpPr>
          <p:nvPr/>
        </p:nvSpPr>
        <p:spPr>
          <a:xfrm>
            <a:off x="11306287" y="5882640"/>
            <a:ext cx="371394" cy="31614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sz="1600" dirty="0">
                <a:solidFill>
                  <a:schemeClr val="tx1">
                    <a:lumMod val="75000"/>
                    <a:lumOff val="25000"/>
                  </a:schemeClr>
                </a:solidFill>
              </a:rPr>
              <a:t>X</a:t>
            </a:r>
            <a:r>
              <a:rPr lang="en-US" altLang="zh-TW" sz="1600" baseline="-25000" dirty="0">
                <a:solidFill>
                  <a:schemeClr val="tx1">
                    <a:lumMod val="75000"/>
                    <a:lumOff val="25000"/>
                  </a:schemeClr>
                </a:solidFill>
              </a:rPr>
              <a:t>2</a:t>
            </a:r>
            <a:endParaRPr lang="zh-TW" altLang="en-US" sz="1600" dirty="0">
              <a:solidFill>
                <a:schemeClr val="tx1">
                  <a:lumMod val="75000"/>
                  <a:lumOff val="25000"/>
                </a:schemeClr>
              </a:solidFill>
            </a:endParaRPr>
          </a:p>
        </p:txBody>
      </p:sp>
      <p:sp>
        <p:nvSpPr>
          <p:cNvPr id="4" name="日期版面配置區 3">
            <a:extLst>
              <a:ext uri="{FF2B5EF4-FFF2-40B4-BE49-F238E27FC236}">
                <a16:creationId xmlns:a16="http://schemas.microsoft.com/office/drawing/2014/main" id="{41B9467A-4A28-4DA9-873D-51D405D8AB44}"/>
              </a:ext>
            </a:extLst>
          </p:cNvPr>
          <p:cNvSpPr>
            <a:spLocks noGrp="1"/>
          </p:cNvSpPr>
          <p:nvPr>
            <p:ph type="dt" sz="half" idx="10"/>
          </p:nvPr>
        </p:nvSpPr>
        <p:spPr/>
        <p:txBody>
          <a:bodyPr/>
          <a:lstStyle/>
          <a:p>
            <a:fld id="{FF23830A-9802-4591-8EAF-C34F4EB5B8E3}" type="datetime1">
              <a:rPr lang="zh-TW" altLang="en-US" smtClean="0"/>
              <a:t>2022/1/10</a:t>
            </a:fld>
            <a:endParaRPr lang="en-US" dirty="0"/>
          </a:p>
        </p:txBody>
      </p:sp>
      <p:sp>
        <p:nvSpPr>
          <p:cNvPr id="7" name="投影片編號版面配置區 6">
            <a:extLst>
              <a:ext uri="{FF2B5EF4-FFF2-40B4-BE49-F238E27FC236}">
                <a16:creationId xmlns:a16="http://schemas.microsoft.com/office/drawing/2014/main" id="{5313D2A7-9088-411D-80D1-A8F3B3E34821}"/>
              </a:ext>
            </a:extLst>
          </p:cNvPr>
          <p:cNvSpPr>
            <a:spLocks noGrp="1"/>
          </p:cNvSpPr>
          <p:nvPr>
            <p:ph type="sldNum" sz="quarter" idx="12"/>
          </p:nvPr>
        </p:nvSpPr>
        <p:spPr/>
        <p:txBody>
          <a:bodyPr/>
          <a:lstStyle/>
          <a:p>
            <a:fld id="{8A7A6979-0714-4377-B894-6BE4C2D6E202}" type="slidenum">
              <a:rPr lang="en-US" smtClean="0"/>
              <a:pPr/>
              <a:t>44</a:t>
            </a:fld>
            <a:endParaRPr lang="en-US" dirty="0"/>
          </a:p>
        </p:txBody>
      </p:sp>
    </p:spTree>
    <p:extLst>
      <p:ext uri="{BB962C8B-B14F-4D97-AF65-F5344CB8AC3E}">
        <p14:creationId xmlns:p14="http://schemas.microsoft.com/office/powerpoint/2010/main" val="3511557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內容版面配置區 2">
            <a:extLst>
              <a:ext uri="{FF2B5EF4-FFF2-40B4-BE49-F238E27FC236}">
                <a16:creationId xmlns:a16="http://schemas.microsoft.com/office/drawing/2014/main" id="{D6D46602-4B4C-4E3C-BA37-856DA5114E2E}"/>
              </a:ext>
            </a:extLst>
          </p:cNvPr>
          <p:cNvSpPr txBox="1">
            <a:spLocks/>
          </p:cNvSpPr>
          <p:nvPr/>
        </p:nvSpPr>
        <p:spPr>
          <a:xfrm>
            <a:off x="6141420" y="1833589"/>
            <a:ext cx="5164867" cy="27098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=3, j=2</a:t>
            </a:r>
            <a:endParaRPr lang="zh-TW" altLang="en-US" dirty="0">
              <a:solidFill>
                <a:schemeClr val="tx1">
                  <a:lumMod val="75000"/>
                  <a:lumOff val="25000"/>
                </a:schemeClr>
              </a:solidFill>
            </a:endParaRPr>
          </a:p>
        </p:txBody>
      </p:sp>
      <p:sp>
        <p:nvSpPr>
          <p:cNvPr id="2" name="標題 1">
            <a:extLst>
              <a:ext uri="{FF2B5EF4-FFF2-40B4-BE49-F238E27FC236}">
                <a16:creationId xmlns:a16="http://schemas.microsoft.com/office/drawing/2014/main" id="{368D45FC-BD5B-4DA9-9198-CD1FD84CB2DF}"/>
              </a:ext>
            </a:extLst>
          </p:cNvPr>
          <p:cNvSpPr>
            <a:spLocks noGrp="1"/>
          </p:cNvSpPr>
          <p:nvPr>
            <p:ph type="title"/>
          </p:nvPr>
        </p:nvSpPr>
        <p:spPr/>
        <p:txBody>
          <a:bodyPr/>
          <a:lstStyle/>
          <a:p>
            <a:r>
              <a:rPr lang="en-US" altLang="zh-TW" dirty="0"/>
              <a:t>Iteration-1</a:t>
            </a:r>
            <a:endParaRPr lang="zh-TW" altLang="en-US" dirty="0"/>
          </a:p>
        </p:txBody>
      </p:sp>
      <p:sp>
        <p:nvSpPr>
          <p:cNvPr id="3" name="內容版面配置區 2">
            <a:extLst>
              <a:ext uri="{FF2B5EF4-FFF2-40B4-BE49-F238E27FC236}">
                <a16:creationId xmlns:a16="http://schemas.microsoft.com/office/drawing/2014/main" id="{A2B256B6-E84C-4FAD-877E-B181A2F89860}"/>
              </a:ext>
            </a:extLst>
          </p:cNvPr>
          <p:cNvSpPr>
            <a:spLocks noGrp="1"/>
          </p:cNvSpPr>
          <p:nvPr>
            <p:ph idx="1"/>
          </p:nvPr>
        </p:nvSpPr>
        <p:spPr>
          <a:xfrm>
            <a:off x="894078" y="1833589"/>
            <a:ext cx="5164867" cy="2709835"/>
          </a:xfr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err="1">
                <a:solidFill>
                  <a:schemeClr val="tx1">
                    <a:lumMod val="75000"/>
                    <a:lumOff val="25000"/>
                  </a:schemeClr>
                </a:solidFill>
              </a:rPr>
              <a:t>i</a:t>
            </a:r>
            <a:r>
              <a:rPr lang="en-US" altLang="zh-TW" dirty="0">
                <a:solidFill>
                  <a:schemeClr val="tx1">
                    <a:lumMod val="75000"/>
                    <a:lumOff val="25000"/>
                  </a:schemeClr>
                </a:solidFill>
              </a:rPr>
              <a:t>=3, j=1</a:t>
            </a:r>
            <a:endParaRPr lang="zh-TW" alt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260176C-972F-40C2-8754-037434DF0A9B}"/>
                  </a:ext>
                </a:extLst>
              </p:cNvPr>
              <p:cNvSpPr txBox="1"/>
              <p:nvPr/>
            </p:nvSpPr>
            <p:spPr>
              <a:xfrm>
                <a:off x="938306" y="178229"/>
                <a:ext cx="4317403" cy="785921"/>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𝑖</m:t>
                          </m:r>
                        </m:sub>
                        <m:sup>
                          <m:r>
                            <a:rPr lang="en-US" altLang="zh-TW" sz="1400" i="1">
                              <a:latin typeface="Cambria Math" panose="02040503050406030204" pitchFamily="18" charset="0"/>
                            </a:rPr>
                            <m:t>𝑑</m:t>
                          </m:r>
                        </m:sup>
                      </m:sSubSup>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𝑐</m:t>
                      </m:r>
                      <m:d>
                        <m:dPr>
                          <m:ctrlPr>
                            <a:rPr lang="en-US" altLang="zh-TW" sz="1400" i="1">
                              <a:latin typeface="Cambria Math" panose="02040503050406030204" pitchFamily="18" charset="0"/>
                              <a:ea typeface="Cambria Math" panose="02040503050406030204" pitchFamily="18" charset="0"/>
                            </a:rPr>
                          </m:ctrlPr>
                        </m:dPr>
                        <m:e>
                          <m:nary>
                            <m:naryPr>
                              <m:chr m:val="∑"/>
                              <m:ctrlPr>
                                <a:rPr lang="en-US" altLang="zh-TW" sz="1400" i="1">
                                  <a:latin typeface="Cambria Math" panose="02040503050406030204" pitchFamily="18" charset="0"/>
                                  <a:ea typeface="Cambria Math" panose="02040503050406030204" pitchFamily="18" charset="0"/>
                                </a:rPr>
                              </m:ctrlPr>
                            </m:naryPr>
                            <m:sub>
                              <m:r>
                                <m:rPr>
                                  <m:brk m:alnAt="23"/>
                                </m:rP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=1, </m:t>
                              </m:r>
                              <m:r>
                                <a:rPr lang="en-US" altLang="zh-TW" sz="1400" i="1">
                                  <a:latin typeface="Cambria Math" panose="02040503050406030204" pitchFamily="18" charset="0"/>
                                  <a:ea typeface="Cambria Math" panose="02040503050406030204" pitchFamily="18" charset="0"/>
                                </a:rPr>
                                <m:t>𝑗</m:t>
                              </m:r>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𝑖</m:t>
                              </m:r>
                            </m:sub>
                            <m:sup>
                              <m:r>
                                <a:rPr lang="en-US" altLang="zh-TW" sz="1400" i="1">
                                  <a:latin typeface="Cambria Math" panose="02040503050406030204" pitchFamily="18" charset="0"/>
                                  <a:ea typeface="Cambria Math" panose="02040503050406030204" pitchFamily="18" charset="0"/>
                                </a:rPr>
                                <m:t>𝑁</m:t>
                              </m:r>
                            </m:sup>
                            <m:e>
                              <m:r>
                                <a:rPr lang="en-US" altLang="zh-TW" sz="1400" i="1">
                                  <a:latin typeface="Cambria Math" panose="02040503050406030204" pitchFamily="18" charset="0"/>
                                  <a:ea typeface="Cambria Math" panose="02040503050406030204" pitchFamily="18" charset="0"/>
                                </a:rPr>
                                <m:t>𝑐</m:t>
                              </m:r>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𝑢𝑏</m:t>
                                      </m:r>
                                    </m:e>
                                    <m:sub>
                                      <m:r>
                                        <a:rPr lang="en-US" altLang="zh-TW" sz="1400" i="1">
                                          <a:latin typeface="Cambria Math" panose="02040503050406030204" pitchFamily="18" charset="0"/>
                                          <a:ea typeface="Cambria Math" panose="02040503050406030204" pitchFamily="18" charset="0"/>
                                        </a:rPr>
                                        <m:t>𝑑</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𝑙𝑏</m:t>
                                      </m:r>
                                    </m:e>
                                    <m:sub>
                                      <m:r>
                                        <a:rPr lang="en-US" altLang="zh-TW" sz="1400" i="1">
                                          <a:latin typeface="Cambria Math" panose="02040503050406030204" pitchFamily="18" charset="0"/>
                                          <a:ea typeface="Cambria Math" panose="02040503050406030204" pitchFamily="18" charset="0"/>
                                        </a:rPr>
                                        <m:t>𝑑</m:t>
                                      </m:r>
                                    </m:sub>
                                  </m:sSub>
                                </m:num>
                                <m:den>
                                  <m:r>
                                    <a:rPr lang="en-US" altLang="zh-TW" sz="1400" i="1">
                                      <a:latin typeface="Cambria Math" panose="02040503050406030204" pitchFamily="18" charset="0"/>
                                      <a:ea typeface="Cambria Math" panose="02040503050406030204" pitchFamily="18" charset="0"/>
                                    </a:rPr>
                                    <m:t>2</m:t>
                                  </m:r>
                                </m:den>
                              </m:f>
                              <m:r>
                                <a:rPr lang="en-US" altLang="zh-TW" sz="1400" i="1" smtClean="0">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𝑠</m:t>
                              </m:r>
                              <m:d>
                                <m:dPr>
                                  <m:ctrlPr>
                                    <a:rPr lang="en-US" altLang="zh-TW" sz="1400" i="1">
                                      <a:latin typeface="Cambria Math" panose="02040503050406030204" pitchFamily="18" charset="0"/>
                                      <a:ea typeface="Cambria Math" panose="02040503050406030204" pitchFamily="18" charset="0"/>
                                    </a:rPr>
                                  </m:ctrlPr>
                                </m:dPr>
                                <m:e>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e>
                              </m:d>
                              <m:r>
                                <a:rPr lang="en-US" altLang="zh-TW" sz="1400" i="1" smtClean="0">
                                  <a:latin typeface="Cambria Math" panose="02040503050406030204" pitchFamily="18" charset="0"/>
                                  <a:ea typeface="Cambria Math" panose="02040503050406030204" pitchFamily="18" charset="0"/>
                                </a:rPr>
                                <m:t>×</m:t>
                              </m:r>
                            </m:e>
                          </m:nary>
                          <m:f>
                            <m:fPr>
                              <m:ctrlPr>
                                <a:rPr lang="en-US" altLang="zh-TW" sz="1400" i="1">
                                  <a:latin typeface="Cambria Math" panose="02040503050406030204" pitchFamily="18" charset="0"/>
                                  <a:ea typeface="Cambria Math" panose="02040503050406030204" pitchFamily="18" charset="0"/>
                                </a:rPr>
                              </m:ctrlPr>
                            </m:fPr>
                            <m:num>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𝑗</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𝑥</m:t>
                                  </m:r>
                                </m:e>
                                <m:sub>
                                  <m:r>
                                    <a:rPr lang="en-US" altLang="zh-TW" sz="1400" i="1">
                                      <a:latin typeface="Cambria Math" panose="02040503050406030204" pitchFamily="18" charset="0"/>
                                      <a:ea typeface="Cambria Math" panose="02040503050406030204" pitchFamily="18" charset="0"/>
                                    </a:rPr>
                                    <m:t>𝑖</m:t>
                                  </m:r>
                                </m:sub>
                              </m:sSub>
                            </m:num>
                            <m:den>
                              <m:sSub>
                                <m:sSubPr>
                                  <m:ctrlPr>
                                    <a:rPr lang="en-US" altLang="zh-TW" sz="140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a:rPr lang="en-US" altLang="zh-TW" sz="1400" i="1">
                                      <a:latin typeface="Cambria Math" panose="02040503050406030204" pitchFamily="18" charset="0"/>
                                      <a:ea typeface="Cambria Math" panose="02040503050406030204" pitchFamily="18" charset="0"/>
                                    </a:rPr>
                                    <m:t>𝑖𝑗</m:t>
                                  </m:r>
                                </m:sub>
                              </m:sSub>
                            </m:den>
                          </m:f>
                        </m:e>
                      </m:d>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ea typeface="Cambria Math" panose="02040503050406030204" pitchFamily="18" charset="0"/>
                            </a:rPr>
                          </m:ctrlPr>
                        </m:sSubPr>
                        <m:e>
                          <m:r>
                            <m:rPr>
                              <m:sty m:val="p"/>
                            </m:rPr>
                            <a:rPr lang="en-US" altLang="zh-TW" sz="1400" i="1">
                              <a:latin typeface="Cambria Math" panose="02040503050406030204" pitchFamily="18" charset="0"/>
                              <a:ea typeface="Cambria Math" panose="02040503050406030204" pitchFamily="18" charset="0"/>
                            </a:rPr>
                            <m:t>T</m:t>
                          </m:r>
                        </m:e>
                        <m:sub>
                          <m:r>
                            <a:rPr lang="en-US" altLang="zh-TW" sz="1400" i="1">
                              <a:latin typeface="Cambria Math" panose="02040503050406030204" pitchFamily="18" charset="0"/>
                              <a:ea typeface="Cambria Math" panose="02040503050406030204" pitchFamily="18" charset="0"/>
                            </a:rPr>
                            <m:t>𝑑</m:t>
                          </m:r>
                        </m:sub>
                      </m:sSub>
                    </m:oMath>
                  </m:oMathPara>
                </a14:m>
                <a:endParaRPr lang="zh-TW" altLang="en-US" sz="1400" dirty="0"/>
              </a:p>
            </p:txBody>
          </p:sp>
        </mc:Choice>
        <mc:Fallback xmlns="">
          <p:sp>
            <p:nvSpPr>
              <p:cNvPr id="5" name="文字方塊 4">
                <a:extLst>
                  <a:ext uri="{FF2B5EF4-FFF2-40B4-BE49-F238E27FC236}">
                    <a16:creationId xmlns:a16="http://schemas.microsoft.com/office/drawing/2014/main" id="{2260176C-972F-40C2-8754-037434DF0A9B}"/>
                  </a:ext>
                </a:extLst>
              </p:cNvPr>
              <p:cNvSpPr txBox="1">
                <a:spLocks noRot="1" noChangeAspect="1" noMove="1" noResize="1" noEditPoints="1" noAdjustHandles="1" noChangeArrowheads="1" noChangeShapeType="1" noTextEdit="1"/>
              </p:cNvSpPr>
              <p:nvPr/>
            </p:nvSpPr>
            <p:spPr>
              <a:xfrm>
                <a:off x="938306" y="178229"/>
                <a:ext cx="4317403" cy="785921"/>
              </a:xfrm>
              <a:prstGeom prst="rect">
                <a:avLst/>
              </a:prstGeom>
              <a:blipFill>
                <a:blip r:embed="rId3"/>
                <a:stretch>
                  <a:fillRect/>
                </a:stretch>
              </a:blipFill>
            </p:spPr>
            <p:txBody>
              <a:bodyPr/>
              <a:lstStyle/>
              <a:p>
                <a:r>
                  <a:rPr lang="zh-TW" altLang="en-US">
                    <a:noFill/>
                  </a:rPr>
                  <a:t> </a:t>
                </a:r>
              </a:p>
            </p:txBody>
          </p:sp>
        </mc:Fallback>
      </mc:AlternateContent>
      <p:graphicFrame>
        <p:nvGraphicFramePr>
          <p:cNvPr id="6" name="表格 4">
            <a:extLst>
              <a:ext uri="{FF2B5EF4-FFF2-40B4-BE49-F238E27FC236}">
                <a16:creationId xmlns:a16="http://schemas.microsoft.com/office/drawing/2014/main" id="{F43F5D89-3834-42AE-BBAE-021FBFC93DDB}"/>
              </a:ext>
            </a:extLst>
          </p:cNvPr>
          <p:cNvGraphicFramePr>
            <a:graphicFrameLocks/>
          </p:cNvGraphicFramePr>
          <p:nvPr/>
        </p:nvGraphicFramePr>
        <p:xfrm>
          <a:off x="6194015" y="178229"/>
          <a:ext cx="5059680" cy="13411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AlternateContent xmlns:mc="http://schemas.openxmlformats.org/markup-compatibility/2006" xmlns:a14="http://schemas.microsoft.com/office/drawing/2010/main">
        <mc:Choice Requires="a14">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2336556043"/>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8" name="表格 4">
                <a:extLst>
                  <a:ext uri="{FF2B5EF4-FFF2-40B4-BE49-F238E27FC236}">
                    <a16:creationId xmlns:a16="http://schemas.microsoft.com/office/drawing/2014/main" id="{1FD7AB8B-8FCE-4B65-81B1-71BC63E4D4C5}"/>
                  </a:ext>
                </a:extLst>
              </p:cNvPr>
              <p:cNvGraphicFramePr>
                <a:graphicFrameLocks/>
              </p:cNvGraphicFramePr>
              <p:nvPr>
                <p:extLst>
                  <p:ext uri="{D42A27DB-BD31-4B8C-83A1-F6EECF244321}">
                    <p14:modId xmlns:p14="http://schemas.microsoft.com/office/powerpoint/2010/main" val="2336556043"/>
                  </p:ext>
                </p:extLst>
              </p:nvPr>
            </p:nvGraphicFramePr>
            <p:xfrm>
              <a:off x="938306"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4"/>
                          <a:stretch>
                            <a:fillRect l="-719" t="-284746" r="-501439" b="-213559"/>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4"/>
                          <a:stretch>
                            <a:fillRect l="-719" t="-391379" r="-501439" b="-117241"/>
                          </a:stretch>
                        </a:blipFill>
                      </a:tcP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4"/>
                          <a:stretch>
                            <a:fillRect l="-719" t="-518182" r="-501439" b="-23636"/>
                          </a:stretch>
                        </a:blipFill>
                      </a:tcP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361868979"/>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𝑗</m:t>
                                    </m:r>
                                  </m:sub>
                                </m:sSub>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𝑖</m:t>
                                    </m:r>
                                  </m:sub>
                                </m:sSub>
                              </m:oMath>
                            </m:oMathPara>
                          </a14:m>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216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a:rPr lang="en-US" altLang="zh-TW" sz="1600" i="1">
                                        <a:latin typeface="Cambria Math" panose="02040503050406030204" pitchFamily="18" charset="0"/>
                                        <a:ea typeface="Cambria Math" panose="02040503050406030204" pitchFamily="18" charset="0"/>
                                      </a:rPr>
                                      <m:t>𝑖𝑗</m:t>
                                    </m:r>
                                  </m:sub>
                                </m:sSub>
                              </m:oMath>
                            </m:oMathPara>
                          </a14:m>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ea typeface="Cambria Math" panose="02040503050406030204" pitchFamily="18" charset="0"/>
                                  </a:rPr>
                                  <m:t>𝑠</m:t>
                                </m:r>
                                <m:d>
                                  <m:dPr>
                                    <m:ctrlPr>
                                      <a:rPr lang="en-US" altLang="zh-TW" sz="1600" i="1">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𝑟</m:t>
                                    </m:r>
                                  </m:e>
                                </m:d>
                              </m:oMath>
                            </m:oMathPara>
                          </a14:m>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Choice>
        <mc:Fallback xmlns="">
          <p:graphicFrame>
            <p:nvGraphicFramePr>
              <p:cNvPr id="9" name="表格 4">
                <a:extLst>
                  <a:ext uri="{FF2B5EF4-FFF2-40B4-BE49-F238E27FC236}">
                    <a16:creationId xmlns:a16="http://schemas.microsoft.com/office/drawing/2014/main" id="{609A9BFE-16E6-426B-993F-20B3AB99C5AB}"/>
                  </a:ext>
                </a:extLst>
              </p:cNvPr>
              <p:cNvGraphicFramePr>
                <a:graphicFrameLocks/>
              </p:cNvGraphicFramePr>
              <p:nvPr>
                <p:extLst>
                  <p:ext uri="{D42A27DB-BD31-4B8C-83A1-F6EECF244321}">
                    <p14:modId xmlns:p14="http://schemas.microsoft.com/office/powerpoint/2010/main" val="361868979"/>
                  </p:ext>
                </p:extLst>
              </p:nvPr>
            </p:nvGraphicFramePr>
            <p:xfrm>
              <a:off x="6194014" y="2294467"/>
              <a:ext cx="5059680" cy="2050924"/>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892867061"/>
                        </a:ext>
                      </a:extLst>
                    </a:gridCol>
                    <a:gridCol w="843280">
                      <a:extLst>
                        <a:ext uri="{9D8B030D-6E8A-4147-A177-3AD203B41FA5}">
                          <a16:colId xmlns:a16="http://schemas.microsoft.com/office/drawing/2014/main" val="1938916320"/>
                        </a:ext>
                      </a:extLst>
                    </a:gridCol>
                    <a:gridCol w="843280">
                      <a:extLst>
                        <a:ext uri="{9D8B030D-6E8A-4147-A177-3AD203B41FA5}">
                          <a16:colId xmlns:a16="http://schemas.microsoft.com/office/drawing/2014/main" val="2238016301"/>
                        </a:ext>
                      </a:extLst>
                    </a:gridCol>
                    <a:gridCol w="843280">
                      <a:extLst>
                        <a:ext uri="{9D8B030D-6E8A-4147-A177-3AD203B41FA5}">
                          <a16:colId xmlns:a16="http://schemas.microsoft.com/office/drawing/2014/main" val="1852204565"/>
                        </a:ext>
                      </a:extLst>
                    </a:gridCol>
                    <a:gridCol w="843280">
                      <a:extLst>
                        <a:ext uri="{9D8B030D-6E8A-4147-A177-3AD203B41FA5}">
                          <a16:colId xmlns:a16="http://schemas.microsoft.com/office/drawing/2014/main" val="547206334"/>
                        </a:ext>
                      </a:extLst>
                    </a:gridCol>
                    <a:gridCol w="843280">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3</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75321724"/>
                      </a:ext>
                    </a:extLst>
                  </a:tr>
                  <a:tr h="335280">
                    <a:tc>
                      <a:txBody>
                        <a:bodyPr/>
                        <a:lstStyle/>
                        <a:p>
                          <a:pPr algn="ctr"/>
                          <a:r>
                            <a:rPr lang="en-US" altLang="zh-TW" sz="1600" dirty="0"/>
                            <a:t>2</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extLst>
                      <a:ext uri="{0D108BD9-81ED-4DB2-BD59-A6C34878D82A}">
                        <a16:rowId xmlns:a16="http://schemas.microsoft.com/office/drawing/2014/main" val="351632682"/>
                      </a:ext>
                    </a:extLst>
                  </a:tr>
                  <a:tr h="354902">
                    <a:tc>
                      <a:txBody>
                        <a:bodyPr/>
                        <a:lstStyle/>
                        <a:p>
                          <a:endParaRPr lang="zh-TW"/>
                        </a:p>
                      </a:txBody>
                      <a:tcPr anchor="ctr">
                        <a:blipFill>
                          <a:blip r:embed="rId5"/>
                          <a:stretch>
                            <a:fillRect l="-719" t="-284746" r="-500719" b="-213559"/>
                          </a:stretch>
                        </a:blipFill>
                      </a:tcP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2060741793"/>
                      </a:ext>
                    </a:extLst>
                  </a:tr>
                  <a:tr h="354902">
                    <a:tc>
                      <a:txBody>
                        <a:bodyPr/>
                        <a:lstStyle/>
                        <a:p>
                          <a:endParaRPr lang="zh-TW"/>
                        </a:p>
                      </a:txBody>
                      <a:tcPr anchor="ctr">
                        <a:blipFill>
                          <a:blip r:embed="rId5"/>
                          <a:stretch>
                            <a:fillRect l="-719" t="-391379" r="-500719" b="-117241"/>
                          </a:stretch>
                        </a:blipFill>
                      </a:tcP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3247615165"/>
                      </a:ext>
                    </a:extLst>
                  </a:tr>
                  <a:tr h="335280">
                    <a:tc>
                      <a:txBody>
                        <a:bodyPr/>
                        <a:lstStyle/>
                        <a:p>
                          <a:endParaRPr lang="zh-TW"/>
                        </a:p>
                      </a:txBody>
                      <a:tcPr anchor="ctr">
                        <a:blipFill>
                          <a:blip r:embed="rId5"/>
                          <a:stretch>
                            <a:fillRect l="-719" t="-518182" r="-500719" b="-23636"/>
                          </a:stretch>
                        </a:blipFill>
                      </a:tcP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-0.5</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-0.18</a:t>
                          </a:r>
                          <a:endParaRPr lang="zh-TW" altLang="en-US" sz="1600" dirty="0"/>
                        </a:p>
                      </a:txBody>
                      <a:tcPr anchor="ctr"/>
                    </a:tc>
                    <a:extLst>
                      <a:ext uri="{0D108BD9-81ED-4DB2-BD59-A6C34878D82A}">
                        <a16:rowId xmlns:a16="http://schemas.microsoft.com/office/drawing/2014/main" val="37084382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459935569"/>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21600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216000">
                    <a:tc>
                      <a:txBody>
                        <a:bodyPr/>
                        <a:lstStyle/>
                        <a:p>
                          <a:pPr algn="ctr"/>
                          <a:r>
                            <a:rPr lang="en-US" altLang="zh-TW" sz="1600" dirty="0"/>
                            <a:t>Summation</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0.09</a:t>
                          </a:r>
                          <a:endParaRPr lang="zh-TW" altLang="en-US" sz="1600" dirty="0"/>
                        </a:p>
                      </a:txBody>
                      <a:tcPr anchor="ctr"/>
                    </a:tc>
                    <a:extLst>
                      <a:ext uri="{0D108BD9-81ED-4DB2-BD59-A6C34878D82A}">
                        <a16:rowId xmlns:a16="http://schemas.microsoft.com/office/drawing/2014/main" val="75321724"/>
                      </a:ext>
                    </a:extLst>
                  </a:tr>
                  <a:tr h="216000">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𝑐</m:t>
                                </m:r>
                                <m:r>
                                  <a:rPr lang="en-US" altLang="zh-TW" sz="160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𝑠𝑢𝑚</m:t>
                                </m:r>
                                <m:r>
                                  <a:rPr lang="en-US" altLang="zh-TW" sz="1600" b="0" i="1" smtClean="0">
                                    <a:latin typeface="Cambria Math" panose="02040503050406030204" pitchFamily="18" charset="0"/>
                                    <a:ea typeface="Cambria Math" panose="02040503050406030204" pitchFamily="18" charset="0"/>
                                  </a:rPr>
                                  <m:t>+</m:t>
                                </m:r>
                                <m:sSub>
                                  <m:sSubPr>
                                    <m:ctrlPr>
                                      <a:rPr lang="en-US" altLang="zh-TW" sz="1600" i="1" smtClean="0">
                                        <a:latin typeface="Cambria Math" panose="02040503050406030204" pitchFamily="18" charset="0"/>
                                        <a:ea typeface="Cambria Math" panose="02040503050406030204" pitchFamily="18" charset="0"/>
                                      </a:rPr>
                                    </m:ctrlPr>
                                  </m:sSubPr>
                                  <m:e>
                                    <m:r>
                                      <m:rPr>
                                        <m:sty m:val="p"/>
                                      </m:rPr>
                                      <a:rPr lang="en-US" altLang="zh-TW" sz="1600" i="1">
                                        <a:latin typeface="Cambria Math" panose="02040503050406030204" pitchFamily="18" charset="0"/>
                                        <a:ea typeface="Cambria Math" panose="02040503050406030204" pitchFamily="18" charset="0"/>
                                      </a:rPr>
                                      <m:t>T</m:t>
                                    </m:r>
                                  </m:e>
                                  <m:sub>
                                    <m:r>
                                      <a:rPr lang="en-US" altLang="zh-TW" sz="1600" i="1">
                                        <a:latin typeface="Cambria Math" panose="02040503050406030204" pitchFamily="18" charset="0"/>
                                        <a:ea typeface="Cambria Math" panose="02040503050406030204" pitchFamily="18" charset="0"/>
                                      </a:rPr>
                                      <m:t>𝑑</m:t>
                                    </m:r>
                                  </m:sub>
                                </m:sSub>
                              </m:oMath>
                            </m:oMathPara>
                          </a14:m>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0.81</a:t>
                          </a:r>
                          <a:endParaRPr lang="zh-TW" altLang="en-US" sz="1600" dirty="0"/>
                        </a:p>
                      </a:txBody>
                      <a:tcPr anchor="ctr"/>
                    </a:tc>
                    <a:tc>
                      <a:txBody>
                        <a:bodyPr/>
                        <a:lstStyle/>
                        <a:p>
                          <a:pPr algn="ctr"/>
                          <a:r>
                            <a:rPr lang="en-US" altLang="zh-TW" sz="1600" dirty="0"/>
                            <a:t>1.09</a:t>
                          </a:r>
                          <a:endParaRPr lang="zh-TW" altLang="en-US" sz="1600" dirty="0"/>
                        </a:p>
                      </a:txBody>
                      <a:tcPr anchor="ctr"/>
                    </a:tc>
                    <a:extLst>
                      <a:ext uri="{0D108BD9-81ED-4DB2-BD59-A6C34878D82A}">
                        <a16:rowId xmlns:a16="http://schemas.microsoft.com/office/drawing/2014/main" val="351632682"/>
                      </a:ext>
                    </a:extLst>
                  </a:tr>
                  <a:tr h="21600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Choice>
        <mc:Fallback xmlns="">
          <p:graphicFrame>
            <p:nvGraphicFramePr>
              <p:cNvPr id="11" name="表格 4">
                <a:extLst>
                  <a:ext uri="{FF2B5EF4-FFF2-40B4-BE49-F238E27FC236}">
                    <a16:creationId xmlns:a16="http://schemas.microsoft.com/office/drawing/2014/main" id="{869C18AE-1086-4F9A-BB9A-26840C368B47}"/>
                  </a:ext>
                </a:extLst>
              </p:cNvPr>
              <p:cNvGraphicFramePr>
                <a:graphicFrameLocks/>
              </p:cNvGraphicFramePr>
              <p:nvPr>
                <p:extLst>
                  <p:ext uri="{D42A27DB-BD31-4B8C-83A1-F6EECF244321}">
                    <p14:modId xmlns:p14="http://schemas.microsoft.com/office/powerpoint/2010/main" val="459935569"/>
                  </p:ext>
                </p:extLst>
              </p:nvPr>
            </p:nvGraphicFramePr>
            <p:xfrm>
              <a:off x="2943225" y="4857664"/>
              <a:ext cx="8310474" cy="1341120"/>
            </p:xfrm>
            <a:graphic>
              <a:graphicData uri="http://schemas.openxmlformats.org/drawingml/2006/table">
                <a:tbl>
                  <a:tblPr firstRow="1" bandRow="1">
                    <a:tableStyleId>{5C22544A-7EE6-4342-B048-85BDC9FD1C3A}</a:tableStyleId>
                  </a:tblPr>
                  <a:tblGrid>
                    <a:gridCol w="1385079">
                      <a:extLst>
                        <a:ext uri="{9D8B030D-6E8A-4147-A177-3AD203B41FA5}">
                          <a16:colId xmlns:a16="http://schemas.microsoft.com/office/drawing/2014/main" val="892867061"/>
                        </a:ext>
                      </a:extLst>
                    </a:gridCol>
                    <a:gridCol w="1385079">
                      <a:extLst>
                        <a:ext uri="{9D8B030D-6E8A-4147-A177-3AD203B41FA5}">
                          <a16:colId xmlns:a16="http://schemas.microsoft.com/office/drawing/2014/main" val="1938916320"/>
                        </a:ext>
                      </a:extLst>
                    </a:gridCol>
                    <a:gridCol w="1385079">
                      <a:extLst>
                        <a:ext uri="{9D8B030D-6E8A-4147-A177-3AD203B41FA5}">
                          <a16:colId xmlns:a16="http://schemas.microsoft.com/office/drawing/2014/main" val="2238016301"/>
                        </a:ext>
                      </a:extLst>
                    </a:gridCol>
                    <a:gridCol w="1385079">
                      <a:extLst>
                        <a:ext uri="{9D8B030D-6E8A-4147-A177-3AD203B41FA5}">
                          <a16:colId xmlns:a16="http://schemas.microsoft.com/office/drawing/2014/main" val="1852204565"/>
                        </a:ext>
                      </a:extLst>
                    </a:gridCol>
                    <a:gridCol w="1385079">
                      <a:extLst>
                        <a:ext uri="{9D8B030D-6E8A-4147-A177-3AD203B41FA5}">
                          <a16:colId xmlns:a16="http://schemas.microsoft.com/office/drawing/2014/main" val="547206334"/>
                        </a:ext>
                      </a:extLst>
                    </a:gridCol>
                    <a:gridCol w="1385079">
                      <a:extLst>
                        <a:ext uri="{9D8B030D-6E8A-4147-A177-3AD203B41FA5}">
                          <a16:colId xmlns:a16="http://schemas.microsoft.com/office/drawing/2014/main" val="2774324733"/>
                        </a:ext>
                      </a:extLst>
                    </a:gridCol>
                  </a:tblGrid>
                  <a:tr h="335280">
                    <a:tc>
                      <a:txBody>
                        <a:bodyPr/>
                        <a:lstStyle/>
                        <a:p>
                          <a:pPr algn="ctr"/>
                          <a:r>
                            <a:rPr lang="en-US" altLang="zh-TW" sz="1600" dirty="0"/>
                            <a:t>Item</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2</a:t>
                          </a:r>
                          <a:endParaRPr lang="zh-TW" altLang="en-US" sz="1600" dirty="0"/>
                        </a:p>
                      </a:txBody>
                      <a:tcPr anchor="ctr"/>
                    </a:tc>
                    <a:tc>
                      <a:txBody>
                        <a:bodyPr/>
                        <a:lstStyle/>
                        <a:p>
                          <a:pPr algn="ctr"/>
                          <a:r>
                            <a:rPr lang="en-US" altLang="zh-TW" sz="1600" dirty="0"/>
                            <a:t>3</a:t>
                          </a:r>
                          <a:endParaRPr lang="zh-TW" altLang="en-US" sz="1600" dirty="0"/>
                        </a:p>
                      </a:txBody>
                      <a:tcPr anchor="ctr"/>
                    </a:tc>
                    <a:tc>
                      <a:txBody>
                        <a:bodyPr/>
                        <a:lstStyle/>
                        <a:p>
                          <a:pPr algn="ctr"/>
                          <a:r>
                            <a:rPr lang="en-US" altLang="zh-TW" sz="1600" dirty="0"/>
                            <a:t>4</a:t>
                          </a:r>
                          <a:endParaRPr lang="zh-TW" altLang="en-US" sz="1600" dirty="0"/>
                        </a:p>
                      </a:txBody>
                      <a:tcPr anchor="ctr"/>
                    </a:tc>
                    <a:tc>
                      <a:txBody>
                        <a:bodyPr/>
                        <a:lstStyle/>
                        <a:p>
                          <a:pPr algn="ctr"/>
                          <a:r>
                            <a:rPr lang="en-US" altLang="zh-TW" sz="1600" dirty="0"/>
                            <a:t>5</a:t>
                          </a:r>
                          <a:endParaRPr lang="zh-TW" altLang="en-US" sz="1600" dirty="0"/>
                        </a:p>
                      </a:txBody>
                      <a:tcPr anchor="ctr"/>
                    </a:tc>
                    <a:extLst>
                      <a:ext uri="{0D108BD9-81ED-4DB2-BD59-A6C34878D82A}">
                        <a16:rowId xmlns:a16="http://schemas.microsoft.com/office/drawing/2014/main" val="872929282"/>
                      </a:ext>
                    </a:extLst>
                  </a:tr>
                  <a:tr h="335280">
                    <a:tc>
                      <a:txBody>
                        <a:bodyPr/>
                        <a:lstStyle/>
                        <a:p>
                          <a:pPr algn="ctr"/>
                          <a:r>
                            <a:rPr lang="en-US" altLang="zh-TW" sz="1600" dirty="0"/>
                            <a:t>Summation</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-0.18</a:t>
                          </a:r>
                          <a:endParaRPr lang="zh-TW" altLang="en-US" sz="1600" dirty="0"/>
                        </a:p>
                      </a:txBody>
                      <a:tcPr anchor="ctr"/>
                    </a:tc>
                    <a:tc>
                      <a:txBody>
                        <a:bodyPr/>
                        <a:lstStyle/>
                        <a:p>
                          <a:pPr algn="ctr"/>
                          <a:r>
                            <a:rPr lang="en-US" altLang="zh-TW" sz="1600" dirty="0"/>
                            <a:t>0.09</a:t>
                          </a:r>
                          <a:endParaRPr lang="zh-TW" altLang="en-US" sz="1600" dirty="0"/>
                        </a:p>
                      </a:txBody>
                      <a:tcPr anchor="ctr"/>
                    </a:tc>
                    <a:extLst>
                      <a:ext uri="{0D108BD9-81ED-4DB2-BD59-A6C34878D82A}">
                        <a16:rowId xmlns:a16="http://schemas.microsoft.com/office/drawing/2014/main" val="75321724"/>
                      </a:ext>
                    </a:extLst>
                  </a:tr>
                  <a:tr h="335280">
                    <a:tc>
                      <a:txBody>
                        <a:bodyPr/>
                        <a:lstStyle/>
                        <a:p>
                          <a:endParaRPr lang="zh-TW"/>
                        </a:p>
                      </a:txBody>
                      <a:tcPr anchor="ctr">
                        <a:blipFill>
                          <a:blip r:embed="rId6"/>
                          <a:stretch>
                            <a:fillRect l="-439" t="-205455" r="-500439" b="-123636"/>
                          </a:stretch>
                        </a:blipFill>
                      </a:tcPr>
                    </a:tc>
                    <a:tc>
                      <a:txBody>
                        <a:bodyPr/>
                        <a:lstStyle/>
                        <a:p>
                          <a:pPr algn="ctr"/>
                          <a:r>
                            <a:rPr lang="en-US" altLang="zh-TW" sz="1600" dirty="0"/>
                            <a:t>0.09</a:t>
                          </a:r>
                          <a:endParaRPr lang="zh-TW" altLang="en-US" sz="1600" dirty="0"/>
                        </a:p>
                      </a:txBody>
                      <a:tcPr anchor="ctr"/>
                    </a:tc>
                    <a:tc>
                      <a:txBody>
                        <a:bodyPr/>
                        <a:lstStyle/>
                        <a:p>
                          <a:pPr algn="ctr"/>
                          <a:r>
                            <a:rPr lang="en-US" altLang="zh-TW" sz="1600" dirty="0"/>
                            <a:t>1.09</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0.81</a:t>
                          </a:r>
                          <a:endParaRPr lang="zh-TW" altLang="en-US" sz="1600" dirty="0"/>
                        </a:p>
                      </a:txBody>
                      <a:tcPr anchor="ctr"/>
                    </a:tc>
                    <a:tc>
                      <a:txBody>
                        <a:bodyPr/>
                        <a:lstStyle/>
                        <a:p>
                          <a:pPr algn="ctr"/>
                          <a:r>
                            <a:rPr lang="en-US" altLang="zh-TW" sz="1600" dirty="0"/>
                            <a:t>1.09</a:t>
                          </a:r>
                          <a:endParaRPr lang="zh-TW" altLang="en-US" sz="1600" dirty="0"/>
                        </a:p>
                      </a:txBody>
                      <a:tcPr anchor="ctr"/>
                    </a:tc>
                    <a:extLst>
                      <a:ext uri="{0D108BD9-81ED-4DB2-BD59-A6C34878D82A}">
                        <a16:rowId xmlns:a16="http://schemas.microsoft.com/office/drawing/2014/main" val="351632682"/>
                      </a:ext>
                    </a:extLst>
                  </a:tr>
                  <a:tr h="335280">
                    <a:tc>
                      <a:txBody>
                        <a:bodyPr/>
                        <a:lstStyle/>
                        <a:p>
                          <a:pPr algn="ctr"/>
                          <a:r>
                            <a:rPr lang="en-US" altLang="zh-TW" sz="1600" dirty="0"/>
                            <a:t>Activation</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0</a:t>
                          </a:r>
                          <a:endParaRPr lang="zh-TW" altLang="en-US" sz="1600" dirty="0"/>
                        </a:p>
                      </a:txBody>
                      <a:tcPr anchor="ctr"/>
                    </a:tc>
                    <a:tc>
                      <a:txBody>
                        <a:bodyPr/>
                        <a:lstStyle/>
                        <a:p>
                          <a:pPr algn="ctr"/>
                          <a:r>
                            <a:rPr lang="en-US" altLang="zh-TW" sz="1600" dirty="0"/>
                            <a:t>1</a:t>
                          </a:r>
                          <a:endParaRPr lang="zh-TW" altLang="en-US" sz="1600" dirty="0"/>
                        </a:p>
                      </a:txBody>
                      <a:tcPr anchor="ctr"/>
                    </a:tc>
                    <a:tc>
                      <a:txBody>
                        <a:bodyPr/>
                        <a:lstStyle/>
                        <a:p>
                          <a:pPr algn="ctr"/>
                          <a:r>
                            <a:rPr lang="en-US" altLang="zh-TW" sz="1600" dirty="0"/>
                            <a:t>1</a:t>
                          </a:r>
                          <a:endParaRPr lang="zh-TW" altLang="en-US" sz="1600" dirty="0"/>
                        </a:p>
                      </a:txBody>
                      <a:tcPr anchor="ctr"/>
                    </a:tc>
                    <a:extLst>
                      <a:ext uri="{0D108BD9-81ED-4DB2-BD59-A6C34878D82A}">
                        <a16:rowId xmlns:a16="http://schemas.microsoft.com/office/drawing/2014/main" val="1404883050"/>
                      </a:ext>
                    </a:extLst>
                  </a:tr>
                </a:tbl>
              </a:graphicData>
            </a:graphic>
          </p:graphicFrame>
        </mc:Fallback>
      </mc:AlternateContent>
      <p:sp>
        <p:nvSpPr>
          <p:cNvPr id="12" name="內容版面配置區 2">
            <a:extLst>
              <a:ext uri="{FF2B5EF4-FFF2-40B4-BE49-F238E27FC236}">
                <a16:creationId xmlns:a16="http://schemas.microsoft.com/office/drawing/2014/main" id="{6CFC19DC-1A1A-40DA-A357-DF5986005C4E}"/>
              </a:ext>
            </a:extLst>
          </p:cNvPr>
          <p:cNvSpPr txBox="1">
            <a:spLocks/>
          </p:cNvSpPr>
          <p:nvPr/>
        </p:nvSpPr>
        <p:spPr>
          <a:xfrm>
            <a:off x="938304" y="4857664"/>
            <a:ext cx="1738221"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t">
            <a:normAutofit lnSpcReduction="10000"/>
          </a:bodyPr>
          <a:lstStyle>
            <a:defPPr>
              <a:defRPr lang="en-US"/>
            </a:defPPr>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a:solidFill>
                  <a:schemeClr val="tx1">
                    <a:lumMod val="75000"/>
                    <a:lumOff val="25000"/>
                  </a:schemeClr>
                </a:solidFill>
              </a:defRPr>
            </a:lvl1pPr>
            <a:lvl2pPr marL="384048" lvl="1"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lt1"/>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lt1"/>
                </a:solidFill>
              </a:defRPr>
            </a:lvl9pPr>
          </a:lstStyle>
          <a:p>
            <a:r>
              <a:rPr lang="en-US" altLang="zh-TW" dirty="0"/>
              <a:t>if result &gt; 0.5:</a:t>
            </a:r>
          </a:p>
          <a:p>
            <a:pPr lvl="1"/>
            <a:r>
              <a:rPr lang="en-US" altLang="zh-TW" dirty="0"/>
              <a:t>result = 1</a:t>
            </a:r>
          </a:p>
          <a:p>
            <a:r>
              <a:rPr lang="en-US" altLang="zh-TW"/>
              <a:t>e</a:t>
            </a:r>
            <a:r>
              <a:rPr lang="en-US" altLang="zh-TW" dirty="0"/>
              <a:t>lse:</a:t>
            </a:r>
          </a:p>
          <a:p>
            <a:pPr lvl="1"/>
            <a:r>
              <a:rPr lang="en-US" altLang="zh-TW" dirty="0"/>
              <a:t>result = 0</a:t>
            </a:r>
            <a:endParaRPr lang="zh-TW" altLang="en-US" dirty="0"/>
          </a:p>
        </p:txBody>
      </p:sp>
      <p:sp>
        <p:nvSpPr>
          <p:cNvPr id="13" name="內容版面配置區 2">
            <a:extLst>
              <a:ext uri="{FF2B5EF4-FFF2-40B4-BE49-F238E27FC236}">
                <a16:creationId xmlns:a16="http://schemas.microsoft.com/office/drawing/2014/main" id="{2957ADBC-67AE-40B9-AC85-72EA514CBF14}"/>
              </a:ext>
            </a:extLst>
          </p:cNvPr>
          <p:cNvSpPr txBox="1">
            <a:spLocks/>
          </p:cNvSpPr>
          <p:nvPr/>
        </p:nvSpPr>
        <p:spPr>
          <a:xfrm>
            <a:off x="11306287" y="5882640"/>
            <a:ext cx="371394" cy="31614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altLang="zh-TW" sz="1600" dirty="0">
                <a:solidFill>
                  <a:schemeClr val="tx1">
                    <a:lumMod val="75000"/>
                    <a:lumOff val="25000"/>
                  </a:schemeClr>
                </a:solidFill>
              </a:rPr>
              <a:t>X</a:t>
            </a:r>
            <a:r>
              <a:rPr lang="en-US" altLang="zh-TW" sz="1600" baseline="-25000" dirty="0">
                <a:solidFill>
                  <a:schemeClr val="tx1">
                    <a:lumMod val="75000"/>
                    <a:lumOff val="25000"/>
                  </a:schemeClr>
                </a:solidFill>
              </a:rPr>
              <a:t>3</a:t>
            </a:r>
            <a:endParaRPr lang="zh-TW" altLang="en-US" sz="1600" dirty="0">
              <a:solidFill>
                <a:schemeClr val="tx1">
                  <a:lumMod val="75000"/>
                  <a:lumOff val="25000"/>
                </a:schemeClr>
              </a:solidFill>
            </a:endParaRPr>
          </a:p>
        </p:txBody>
      </p:sp>
      <p:sp>
        <p:nvSpPr>
          <p:cNvPr id="4" name="日期版面配置區 3">
            <a:extLst>
              <a:ext uri="{FF2B5EF4-FFF2-40B4-BE49-F238E27FC236}">
                <a16:creationId xmlns:a16="http://schemas.microsoft.com/office/drawing/2014/main" id="{7231CFD4-961E-46BB-B22E-35D1DAAA6A6C}"/>
              </a:ext>
            </a:extLst>
          </p:cNvPr>
          <p:cNvSpPr>
            <a:spLocks noGrp="1"/>
          </p:cNvSpPr>
          <p:nvPr>
            <p:ph type="dt" sz="half" idx="10"/>
          </p:nvPr>
        </p:nvSpPr>
        <p:spPr/>
        <p:txBody>
          <a:bodyPr/>
          <a:lstStyle/>
          <a:p>
            <a:fld id="{8CB30481-CD99-4D62-AC41-166DFD65DDCC}" type="datetime1">
              <a:rPr lang="zh-TW" altLang="en-US" smtClean="0"/>
              <a:t>2022/1/10</a:t>
            </a:fld>
            <a:endParaRPr lang="en-US" dirty="0"/>
          </a:p>
        </p:txBody>
      </p:sp>
      <p:sp>
        <p:nvSpPr>
          <p:cNvPr id="7" name="投影片編號版面配置區 6">
            <a:extLst>
              <a:ext uri="{FF2B5EF4-FFF2-40B4-BE49-F238E27FC236}">
                <a16:creationId xmlns:a16="http://schemas.microsoft.com/office/drawing/2014/main" id="{65FDB5CB-8FFF-40B0-80C8-E0C18F506249}"/>
              </a:ext>
            </a:extLst>
          </p:cNvPr>
          <p:cNvSpPr>
            <a:spLocks noGrp="1"/>
          </p:cNvSpPr>
          <p:nvPr>
            <p:ph type="sldNum" sz="quarter" idx="12"/>
          </p:nvPr>
        </p:nvSpPr>
        <p:spPr/>
        <p:txBody>
          <a:bodyPr/>
          <a:lstStyle/>
          <a:p>
            <a:fld id="{8A7A6979-0714-4377-B894-6BE4C2D6E202}" type="slidenum">
              <a:rPr lang="en-US" smtClean="0"/>
              <a:pPr/>
              <a:t>45</a:t>
            </a:fld>
            <a:endParaRPr lang="en-US" dirty="0"/>
          </a:p>
        </p:txBody>
      </p:sp>
    </p:spTree>
    <p:extLst>
      <p:ext uri="{BB962C8B-B14F-4D97-AF65-F5344CB8AC3E}">
        <p14:creationId xmlns:p14="http://schemas.microsoft.com/office/powerpoint/2010/main" val="307469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內容版面配置區 2">
            <a:extLst>
              <a:ext uri="{FF2B5EF4-FFF2-40B4-BE49-F238E27FC236}">
                <a16:creationId xmlns:a16="http://schemas.microsoft.com/office/drawing/2014/main" id="{FD342E83-AF2A-41A2-8234-83696CEC4BBF}"/>
              </a:ext>
            </a:extLst>
          </p:cNvPr>
          <p:cNvSpPr txBox="1">
            <a:spLocks/>
          </p:cNvSpPr>
          <p:nvPr/>
        </p:nvSpPr>
        <p:spPr>
          <a:xfrm>
            <a:off x="453397" y="1833589"/>
            <a:ext cx="5363634" cy="354419"/>
          </a:xfrm>
          <a:prstGeom prst="rect">
            <a:avLst/>
          </a:prstGeom>
          <a:solidFill>
            <a:schemeClr val="bg2">
              <a:lumMod val="90000"/>
            </a:schemeClr>
          </a:solidFill>
          <a:ln w="158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ct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lgn="ctr"/>
            <a:r>
              <a:rPr lang="en-US" altLang="zh-TW" dirty="0">
                <a:solidFill>
                  <a:schemeClr val="tx1">
                    <a:lumMod val="75000"/>
                    <a:lumOff val="25000"/>
                  </a:schemeClr>
                </a:solidFill>
              </a:rPr>
              <a:t>Dataset: P01</a:t>
            </a:r>
            <a:endParaRPr lang="zh-TW" altLang="en-US" dirty="0">
              <a:solidFill>
                <a:schemeClr val="tx1">
                  <a:lumMod val="75000"/>
                  <a:lumOff val="25000"/>
                </a:schemeClr>
              </a:solidFill>
            </a:endParaRPr>
          </a:p>
        </p:txBody>
      </p:sp>
      <p:sp>
        <p:nvSpPr>
          <p:cNvPr id="2" name="標題 1">
            <a:extLst>
              <a:ext uri="{FF2B5EF4-FFF2-40B4-BE49-F238E27FC236}">
                <a16:creationId xmlns:a16="http://schemas.microsoft.com/office/drawing/2014/main" id="{6130A9DD-B68C-4BCC-AB98-3E4779AD2D33}"/>
              </a:ext>
            </a:extLst>
          </p:cNvPr>
          <p:cNvSpPr>
            <a:spLocks noGrp="1"/>
          </p:cNvSpPr>
          <p:nvPr>
            <p:ph type="title"/>
          </p:nvPr>
        </p:nvSpPr>
        <p:spPr/>
        <p:txBody>
          <a:bodyPr/>
          <a:lstStyle/>
          <a:p>
            <a:r>
              <a:rPr lang="en-US" altLang="zh-TW" dirty="0"/>
              <a:t>Figure</a:t>
            </a:r>
            <a:endParaRPr lang="zh-TW" altLang="en-US" dirty="0"/>
          </a:p>
        </p:txBody>
      </p:sp>
      <p:pic>
        <p:nvPicPr>
          <p:cNvPr id="29" name="內容版面配置區 28">
            <a:extLst>
              <a:ext uri="{FF2B5EF4-FFF2-40B4-BE49-F238E27FC236}">
                <a16:creationId xmlns:a16="http://schemas.microsoft.com/office/drawing/2014/main" id="{E86E2293-952A-48DD-A276-8AC73870565D}"/>
              </a:ext>
            </a:extLst>
          </p:cNvPr>
          <p:cNvPicPr>
            <a:picLocks noGrp="1" noChangeAspect="1"/>
          </p:cNvPicPr>
          <p:nvPr>
            <p:ph idx="1"/>
          </p:nvPr>
        </p:nvPicPr>
        <p:blipFill>
          <a:blip r:embed="rId3"/>
          <a:stretch>
            <a:fillRect/>
          </a:stretch>
        </p:blipFill>
        <p:spPr>
          <a:xfrm>
            <a:off x="453397" y="2188008"/>
            <a:ext cx="5363633" cy="4022725"/>
          </a:xfrm>
          <a:ln w="19050">
            <a:solidFill>
              <a:schemeClr val="accent1"/>
            </a:solidFill>
          </a:ln>
        </p:spPr>
      </p:pic>
      <p:pic>
        <p:nvPicPr>
          <p:cNvPr id="31" name="圖片 30">
            <a:extLst>
              <a:ext uri="{FF2B5EF4-FFF2-40B4-BE49-F238E27FC236}">
                <a16:creationId xmlns:a16="http://schemas.microsoft.com/office/drawing/2014/main" id="{18AD7449-63AF-4078-BB92-48CE9C6277EF}"/>
              </a:ext>
            </a:extLst>
          </p:cNvPr>
          <p:cNvPicPr>
            <a:picLocks noChangeAspect="1"/>
          </p:cNvPicPr>
          <p:nvPr/>
        </p:nvPicPr>
        <p:blipFill>
          <a:blip r:embed="rId4"/>
          <a:stretch>
            <a:fillRect/>
          </a:stretch>
        </p:blipFill>
        <p:spPr>
          <a:xfrm>
            <a:off x="6374970" y="2188008"/>
            <a:ext cx="5363633" cy="4022725"/>
          </a:xfrm>
          <a:prstGeom prst="rect">
            <a:avLst/>
          </a:prstGeom>
          <a:ln w="19050">
            <a:solidFill>
              <a:schemeClr val="accent1"/>
            </a:solidFill>
          </a:ln>
        </p:spPr>
      </p:pic>
      <p:sp>
        <p:nvSpPr>
          <p:cNvPr id="34" name="內容版面配置區 2">
            <a:extLst>
              <a:ext uri="{FF2B5EF4-FFF2-40B4-BE49-F238E27FC236}">
                <a16:creationId xmlns:a16="http://schemas.microsoft.com/office/drawing/2014/main" id="{9EFD923F-4340-47E7-A012-92A0DD68FE70}"/>
              </a:ext>
            </a:extLst>
          </p:cNvPr>
          <p:cNvSpPr txBox="1">
            <a:spLocks/>
          </p:cNvSpPr>
          <p:nvPr/>
        </p:nvSpPr>
        <p:spPr>
          <a:xfrm>
            <a:off x="6374969" y="1833589"/>
            <a:ext cx="5363634" cy="354419"/>
          </a:xfrm>
          <a:prstGeom prst="rect">
            <a:avLst/>
          </a:prstGeom>
          <a:solidFill>
            <a:schemeClr val="bg2">
              <a:lumMod val="90000"/>
            </a:schemeClr>
          </a:solidFill>
          <a:ln w="158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0" tIns="45720" rIns="0" bIns="45720" rtlCol="0" anchor="ct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lgn="ctr"/>
            <a:r>
              <a:rPr lang="en-US" altLang="zh-TW" dirty="0">
                <a:solidFill>
                  <a:schemeClr val="tx1">
                    <a:lumMod val="75000"/>
                    <a:lumOff val="25000"/>
                  </a:schemeClr>
                </a:solidFill>
              </a:rPr>
              <a:t>Dataset: P02</a:t>
            </a:r>
            <a:endParaRPr lang="zh-TW" altLang="en-US" dirty="0">
              <a:solidFill>
                <a:schemeClr val="tx1">
                  <a:lumMod val="75000"/>
                  <a:lumOff val="25000"/>
                </a:schemeClr>
              </a:solidFill>
            </a:endParaRPr>
          </a:p>
        </p:txBody>
      </p:sp>
      <p:sp>
        <p:nvSpPr>
          <p:cNvPr id="3" name="日期版面配置區 2">
            <a:extLst>
              <a:ext uri="{FF2B5EF4-FFF2-40B4-BE49-F238E27FC236}">
                <a16:creationId xmlns:a16="http://schemas.microsoft.com/office/drawing/2014/main" id="{C431D7F9-C476-4EAE-8AA2-47C6A8975BB8}"/>
              </a:ext>
            </a:extLst>
          </p:cNvPr>
          <p:cNvSpPr>
            <a:spLocks noGrp="1"/>
          </p:cNvSpPr>
          <p:nvPr>
            <p:ph type="dt" sz="half" idx="10"/>
          </p:nvPr>
        </p:nvSpPr>
        <p:spPr/>
        <p:txBody>
          <a:bodyPr/>
          <a:lstStyle/>
          <a:p>
            <a:fld id="{5F449E8A-E36A-499B-A5BC-835C524C57D5}"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81067A89-A01B-428F-A0A8-653BB8FCF493}"/>
              </a:ext>
            </a:extLst>
          </p:cNvPr>
          <p:cNvSpPr>
            <a:spLocks noGrp="1"/>
          </p:cNvSpPr>
          <p:nvPr>
            <p:ph type="sldNum" sz="quarter" idx="12"/>
          </p:nvPr>
        </p:nvSpPr>
        <p:spPr/>
        <p:txBody>
          <a:bodyPr/>
          <a:lstStyle/>
          <a:p>
            <a:fld id="{8A7A6979-0714-4377-B894-6BE4C2D6E202}" type="slidenum">
              <a:rPr lang="en-US" smtClean="0"/>
              <a:pPr/>
              <a:t>46</a:t>
            </a:fld>
            <a:endParaRPr lang="en-US" dirty="0"/>
          </a:p>
        </p:txBody>
      </p:sp>
    </p:spTree>
    <p:extLst>
      <p:ext uri="{BB962C8B-B14F-4D97-AF65-F5344CB8AC3E}">
        <p14:creationId xmlns:p14="http://schemas.microsoft.com/office/powerpoint/2010/main" val="71117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22EFD5-5D96-4BEF-A15B-7113DB5D258C}"/>
              </a:ext>
            </a:extLst>
          </p:cNvPr>
          <p:cNvSpPr>
            <a:spLocks noGrp="1"/>
          </p:cNvSpPr>
          <p:nvPr>
            <p:ph type="title"/>
          </p:nvPr>
        </p:nvSpPr>
        <p:spPr/>
        <p:txBody>
          <a:bodyPr/>
          <a:lstStyle/>
          <a:p>
            <a:r>
              <a:rPr lang="en-US" altLang="zh-TW" dirty="0"/>
              <a:t>Social interaction</a:t>
            </a:r>
            <a:endParaRPr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96A5F16A-759E-4F02-9A34-EFC6897A116C}"/>
                  </a:ext>
                </a:extLst>
              </p:cNvPr>
              <p:cNvSpPr txBox="1"/>
              <p:nvPr/>
            </p:nvSpPr>
            <p:spPr>
              <a:xfrm>
                <a:off x="1097278" y="1839686"/>
                <a:ext cx="9494521" cy="21555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3200" i="1" smtClean="0">
                              <a:latin typeface="Cambria Math" panose="02040503050406030204" pitchFamily="18" charset="0"/>
                            </a:rPr>
                          </m:ctrlPr>
                        </m:sSubPr>
                        <m:e>
                          <m:r>
                            <a:rPr lang="en-US" altLang="zh-TW" sz="3200" i="1" smtClean="0">
                              <a:latin typeface="Cambria Math" panose="02040503050406030204" pitchFamily="18" charset="0"/>
                            </a:rPr>
                            <m:t>𝑆</m:t>
                          </m:r>
                        </m:e>
                        <m:sub>
                          <m:r>
                            <a:rPr lang="en-US" altLang="zh-TW" sz="3200" b="0" i="1" smtClean="0">
                              <a:latin typeface="Cambria Math" panose="02040503050406030204" pitchFamily="18" charset="0"/>
                            </a:rPr>
                            <m:t>𝑖</m:t>
                          </m:r>
                        </m:sub>
                      </m:sSub>
                      <m:r>
                        <a:rPr lang="en-US" altLang="zh-TW" sz="3200" i="1" smtClean="0">
                          <a:latin typeface="Cambria Math" panose="02040503050406030204" pitchFamily="18" charset="0"/>
                        </a:rPr>
                        <m:t>=</m:t>
                      </m:r>
                      <m:nary>
                        <m:naryPr>
                          <m:chr m:val="∑"/>
                          <m:ctrlPr>
                            <a:rPr lang="en-US" altLang="zh-TW" sz="3200" i="1" smtClean="0">
                              <a:latin typeface="Cambria Math" panose="02040503050406030204" pitchFamily="18" charset="0"/>
                            </a:rPr>
                          </m:ctrlPr>
                        </m:naryPr>
                        <m:sub>
                          <m:eqArr>
                            <m:eqArrPr>
                              <m:ctrlPr>
                                <a:rPr lang="en-US" altLang="zh-TW" sz="3200" b="0" i="1" smtClean="0">
                                  <a:latin typeface="Cambria Math" panose="02040503050406030204" pitchFamily="18" charset="0"/>
                                </a:rPr>
                              </m:ctrlPr>
                            </m:eqArrPr>
                            <m:e>
                              <m:r>
                                <m:rPr>
                                  <m:brk m:alnAt="23"/>
                                </m:rPr>
                                <a:rPr lang="en-US" altLang="zh-TW" sz="3200" b="0" i="1" smtClean="0">
                                  <a:latin typeface="Cambria Math" panose="02040503050406030204" pitchFamily="18" charset="0"/>
                                </a:rPr>
                                <m:t>𝑗</m:t>
                              </m:r>
                              <m:r>
                                <a:rPr lang="en-US" altLang="zh-TW" sz="3200" b="0" i="1" smtClean="0">
                                  <a:latin typeface="Cambria Math" panose="02040503050406030204" pitchFamily="18" charset="0"/>
                                </a:rPr>
                                <m:t>=1</m:t>
                              </m:r>
                            </m:e>
                            <m:e>
                              <m:r>
                                <a:rPr lang="en-US" altLang="zh-TW" sz="3200" b="0" i="1" smtClean="0">
                                  <a:latin typeface="Cambria Math" panose="02040503050406030204" pitchFamily="18" charset="0"/>
                                </a:rPr>
                                <m:t>𝑗</m:t>
                              </m:r>
                              <m:r>
                                <a:rPr lang="en-US" altLang="zh-TW" sz="3200" b="0" i="1" smtClean="0">
                                  <a:latin typeface="Cambria Math" panose="02040503050406030204" pitchFamily="18" charset="0"/>
                                  <a:ea typeface="Cambria Math" panose="02040503050406030204" pitchFamily="18" charset="0"/>
                                </a:rPr>
                                <m:t>≠</m:t>
                              </m:r>
                              <m:r>
                                <a:rPr lang="en-US" altLang="zh-TW" sz="3200" b="0" i="1" smtClean="0">
                                  <a:latin typeface="Cambria Math" panose="02040503050406030204" pitchFamily="18" charset="0"/>
                                </a:rPr>
                                <m:t>𝑖</m:t>
                              </m:r>
                            </m:e>
                          </m:eqArr>
                        </m:sub>
                        <m:sup>
                          <m:r>
                            <a:rPr lang="en-US" altLang="zh-TW" sz="3200" b="0" i="1" smtClean="0">
                              <a:latin typeface="Cambria Math" panose="02040503050406030204" pitchFamily="18" charset="0"/>
                            </a:rPr>
                            <m:t>𝑁</m:t>
                          </m:r>
                        </m:sup>
                        <m:e>
                          <m:r>
                            <a:rPr lang="en-US" altLang="zh-TW" sz="3200" b="0" i="1" smtClean="0">
                              <a:latin typeface="Cambria Math" panose="02040503050406030204" pitchFamily="18" charset="0"/>
                            </a:rPr>
                            <m:t>𝑠</m:t>
                          </m:r>
                          <m:d>
                            <m:dPr>
                              <m:ctrlPr>
                                <a:rPr lang="en-US" altLang="zh-TW" sz="3200" b="0" i="1" smtClean="0">
                                  <a:latin typeface="Cambria Math" panose="02040503050406030204" pitchFamily="18" charset="0"/>
                                </a:rPr>
                              </m:ctrlPr>
                            </m:dPr>
                            <m:e>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𝑑</m:t>
                                  </m:r>
                                </m:e>
                                <m:sub>
                                  <m:r>
                                    <a:rPr lang="en-US" altLang="zh-TW" sz="3200" b="0" i="1" smtClean="0">
                                      <a:latin typeface="Cambria Math" panose="02040503050406030204" pitchFamily="18" charset="0"/>
                                    </a:rPr>
                                    <m:t>𝑖𝑗</m:t>
                                  </m:r>
                                </m:sub>
                              </m:sSub>
                            </m:e>
                          </m:d>
                          <m:acc>
                            <m:accPr>
                              <m:chr m:val="̂"/>
                              <m:ctrlPr>
                                <a:rPr lang="en-US" altLang="zh-TW" sz="3200" b="0" i="1" smtClean="0">
                                  <a:latin typeface="Cambria Math" panose="02040503050406030204" pitchFamily="18" charset="0"/>
                                </a:rPr>
                              </m:ctrlPr>
                            </m:accPr>
                            <m:e>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𝑑</m:t>
                                  </m:r>
                                </m:e>
                                <m:sub>
                                  <m:r>
                                    <a:rPr lang="en-US" altLang="zh-TW" sz="3200" i="1">
                                      <a:latin typeface="Cambria Math" panose="02040503050406030204" pitchFamily="18" charset="0"/>
                                    </a:rPr>
                                    <m:t>𝑖𝑗</m:t>
                                  </m:r>
                                </m:sub>
                              </m:sSub>
                            </m:e>
                          </m:acc>
                        </m:e>
                      </m:nary>
                    </m:oMath>
                  </m:oMathPara>
                </a14:m>
                <a:endParaRPr lang="en-US" altLang="zh-TW" sz="3200" dirty="0"/>
              </a:p>
              <a:p>
                <a:endParaRPr lang="zh-TW" altLang="en-US" dirty="0"/>
              </a:p>
            </p:txBody>
          </p:sp>
        </mc:Choice>
        <mc:Fallback xmlns="">
          <p:sp>
            <p:nvSpPr>
              <p:cNvPr id="6" name="文字方塊 5">
                <a:extLst>
                  <a:ext uri="{FF2B5EF4-FFF2-40B4-BE49-F238E27FC236}">
                    <a16:creationId xmlns:a16="http://schemas.microsoft.com/office/drawing/2014/main" id="{96A5F16A-759E-4F02-9A34-EFC6897A116C}"/>
                  </a:ext>
                </a:extLst>
              </p:cNvPr>
              <p:cNvSpPr txBox="1">
                <a:spLocks noRot="1" noChangeAspect="1" noMove="1" noResize="1" noEditPoints="1" noAdjustHandles="1" noChangeArrowheads="1" noChangeShapeType="1" noTextEdit="1"/>
              </p:cNvSpPr>
              <p:nvPr/>
            </p:nvSpPr>
            <p:spPr>
              <a:xfrm>
                <a:off x="1097278" y="1839686"/>
                <a:ext cx="9494521" cy="2155526"/>
              </a:xfrm>
              <a:prstGeom prst="rect">
                <a:avLst/>
              </a:prstGeom>
              <a:blipFill>
                <a:blip r:embed="rId3"/>
                <a:stretch>
                  <a:fillRect/>
                </a:stretch>
              </a:blipFill>
            </p:spPr>
            <p:txBody>
              <a:bodyPr/>
              <a:lstStyle/>
              <a:p>
                <a:r>
                  <a:rPr lang="zh-TW" altLang="en-US">
                    <a:noFill/>
                  </a:rPr>
                  <a:t> </a:t>
                </a:r>
              </a:p>
            </p:txBody>
          </p:sp>
        </mc:Fallback>
      </mc:AlternateContent>
      <p:sp>
        <p:nvSpPr>
          <p:cNvPr id="8" name="內容版面配置區 2">
            <a:extLst>
              <a:ext uri="{FF2B5EF4-FFF2-40B4-BE49-F238E27FC236}">
                <a16:creationId xmlns:a16="http://schemas.microsoft.com/office/drawing/2014/main" id="{BCBBA097-3A07-4370-A7CE-155D4862F8C8}"/>
              </a:ext>
            </a:extLst>
          </p:cNvPr>
          <p:cNvSpPr>
            <a:spLocks noGrp="1"/>
          </p:cNvSpPr>
          <p:nvPr>
            <p:ph idx="1"/>
          </p:nvPr>
        </p:nvSpPr>
        <p:spPr>
          <a:xfrm>
            <a:off x="1097279" y="3995211"/>
            <a:ext cx="9821091" cy="1937501"/>
          </a:xfrm>
        </p:spPr>
        <p:txBody>
          <a:bodyPr>
            <a:normAutofit/>
          </a:bodyPr>
          <a:lstStyle/>
          <a:p>
            <a:r>
              <a:rPr lang="en-US" altLang="zh-TW" sz="2800" i="1" dirty="0" err="1"/>
              <a:t>d</a:t>
            </a:r>
            <a:r>
              <a:rPr lang="en-US" altLang="zh-TW" sz="2800" i="1" baseline="-25000" dirty="0" err="1"/>
              <a:t>ij</a:t>
            </a:r>
            <a:r>
              <a:rPr lang="en-US" altLang="zh-TW" sz="2800" dirty="0"/>
              <a:t> is the distance between the </a:t>
            </a:r>
            <a:r>
              <a:rPr lang="en-US" altLang="zh-TW" sz="2800" i="1" dirty="0" err="1"/>
              <a:t>i-th</a:t>
            </a:r>
            <a:r>
              <a:rPr lang="en-US" altLang="zh-TW" sz="2800" dirty="0"/>
              <a:t> and the </a:t>
            </a:r>
            <a:r>
              <a:rPr lang="en-US" altLang="zh-TW" sz="2800" i="1" dirty="0"/>
              <a:t>j-</a:t>
            </a:r>
            <a:r>
              <a:rPr lang="en-US" altLang="zh-TW" sz="2800" i="1" dirty="0" err="1"/>
              <a:t>th</a:t>
            </a:r>
            <a:r>
              <a:rPr lang="en-US" altLang="zh-TW" sz="2800" dirty="0"/>
              <a:t> grasshopper</a:t>
            </a:r>
          </a:p>
          <a:p>
            <a:r>
              <a:rPr lang="en-US" altLang="zh-TW" sz="2800" i="1" dirty="0"/>
              <a:t>s</a:t>
            </a:r>
            <a:r>
              <a:rPr lang="en-US" altLang="zh-TW" sz="2800" dirty="0"/>
              <a:t> is a function to define the strength of social forces</a:t>
            </a:r>
          </a:p>
        </p:txBody>
      </p:sp>
      <p:sp>
        <p:nvSpPr>
          <p:cNvPr id="3" name="日期版面配置區 2">
            <a:extLst>
              <a:ext uri="{FF2B5EF4-FFF2-40B4-BE49-F238E27FC236}">
                <a16:creationId xmlns:a16="http://schemas.microsoft.com/office/drawing/2014/main" id="{3416641E-5767-4B78-BE70-BE0E43558C22}"/>
              </a:ext>
            </a:extLst>
          </p:cNvPr>
          <p:cNvSpPr>
            <a:spLocks noGrp="1"/>
          </p:cNvSpPr>
          <p:nvPr>
            <p:ph type="dt" sz="half" idx="10"/>
          </p:nvPr>
        </p:nvSpPr>
        <p:spPr/>
        <p:txBody>
          <a:bodyPr/>
          <a:lstStyle/>
          <a:p>
            <a:fld id="{DB0A21F9-6D7F-4229-9D49-9ECF17BE5259}" type="datetime1">
              <a:rPr lang="zh-TW" altLang="en-US" smtClean="0"/>
              <a:t>2022/1/10</a:t>
            </a:fld>
            <a:endParaRPr lang="en-US" dirty="0"/>
          </a:p>
        </p:txBody>
      </p:sp>
      <p:sp>
        <p:nvSpPr>
          <p:cNvPr id="4" name="投影片編號版面配置區 3">
            <a:extLst>
              <a:ext uri="{FF2B5EF4-FFF2-40B4-BE49-F238E27FC236}">
                <a16:creationId xmlns:a16="http://schemas.microsoft.com/office/drawing/2014/main" id="{64E4EDF9-4CC9-4D14-9DD8-1DCAD81CD73C}"/>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16149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CA433-C18C-42CF-A315-E530F463C7B9}"/>
              </a:ext>
            </a:extLst>
          </p:cNvPr>
          <p:cNvSpPr>
            <a:spLocks noGrp="1"/>
          </p:cNvSpPr>
          <p:nvPr>
            <p:ph type="title"/>
          </p:nvPr>
        </p:nvSpPr>
        <p:spPr/>
        <p:txBody>
          <a:bodyPr/>
          <a:lstStyle/>
          <a:p>
            <a:r>
              <a:rPr lang="en-US" altLang="zh-TW" dirty="0"/>
              <a:t>Social interaction</a:t>
            </a:r>
            <a:endParaRPr lang="zh-TW" altLang="en-US" dirty="0"/>
          </a:p>
        </p:txBody>
      </p:sp>
      <p:pic>
        <p:nvPicPr>
          <p:cNvPr id="5" name="內容版面配置區 4">
            <a:extLst>
              <a:ext uri="{FF2B5EF4-FFF2-40B4-BE49-F238E27FC236}">
                <a16:creationId xmlns:a16="http://schemas.microsoft.com/office/drawing/2014/main" id="{524F9661-05B7-4C69-AFFD-A01CA34CA92C}"/>
              </a:ext>
            </a:extLst>
          </p:cNvPr>
          <p:cNvPicPr>
            <a:picLocks noGrp="1" noChangeAspect="1"/>
          </p:cNvPicPr>
          <p:nvPr>
            <p:ph idx="1"/>
          </p:nvPr>
        </p:nvPicPr>
        <p:blipFill>
          <a:blip r:embed="rId3"/>
          <a:stretch>
            <a:fillRect/>
          </a:stretch>
        </p:blipFill>
        <p:spPr>
          <a:xfrm>
            <a:off x="2465086" y="2525713"/>
            <a:ext cx="7322153" cy="3343275"/>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FB9964C4-B99A-4AE3-AE4E-19940EF19293}"/>
                  </a:ext>
                </a:extLst>
              </p:cNvPr>
              <p:cNvSpPr txBox="1"/>
              <p:nvPr/>
            </p:nvSpPr>
            <p:spPr>
              <a:xfrm>
                <a:off x="1097280" y="1737360"/>
                <a:ext cx="9494521" cy="10699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3200" i="1" smtClean="0">
                          <a:latin typeface="Cambria Math" panose="02040503050406030204" pitchFamily="18" charset="0"/>
                        </a:rPr>
                        <m:t>𝑠</m:t>
                      </m:r>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r>
                        <a:rPr lang="en-US" altLang="zh-TW" sz="3200" b="0" i="1" smtClean="0">
                          <a:latin typeface="Cambria Math" panose="02040503050406030204" pitchFamily="18" charset="0"/>
                        </a:rPr>
                        <m:t>=</m:t>
                      </m:r>
                      <m:sSup>
                        <m:sSupPr>
                          <m:ctrlPr>
                            <a:rPr lang="en-US" altLang="zh-TW" sz="3200" b="0" i="1" smtClean="0">
                              <a:latin typeface="Cambria Math" panose="02040503050406030204" pitchFamily="18" charset="0"/>
                            </a:rPr>
                          </m:ctrlPr>
                        </m:sSupPr>
                        <m:e>
                          <m:r>
                            <a:rPr lang="en-US" altLang="zh-TW" sz="3200" b="0" i="1" smtClean="0">
                              <a:latin typeface="Cambria Math" panose="02040503050406030204" pitchFamily="18" charset="0"/>
                            </a:rPr>
                            <m:t>𝑓𝑒</m:t>
                          </m:r>
                        </m:e>
                        <m:sup>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num>
                            <m:den>
                              <m:r>
                                <a:rPr lang="en-US" altLang="zh-TW" sz="3200" b="0" i="1" smtClean="0">
                                  <a:latin typeface="Cambria Math" panose="02040503050406030204" pitchFamily="18" charset="0"/>
                                </a:rPr>
                                <m:t>𝑙</m:t>
                              </m:r>
                            </m:den>
                          </m:f>
                        </m:sup>
                      </m:sSup>
                      <m:r>
                        <a:rPr lang="en-US" altLang="zh-TW" sz="3200" b="0" i="1" smtClean="0">
                          <a:latin typeface="Cambria Math" panose="02040503050406030204" pitchFamily="18" charset="0"/>
                        </a:rPr>
                        <m:t>−</m:t>
                      </m:r>
                      <m:sSup>
                        <m:sSupPr>
                          <m:ctrlPr>
                            <a:rPr lang="en-US" altLang="zh-TW" sz="3200" b="0" i="1" smtClean="0">
                              <a:latin typeface="Cambria Math" panose="02040503050406030204" pitchFamily="18" charset="0"/>
                            </a:rPr>
                          </m:ctrlPr>
                        </m:sSupPr>
                        <m:e>
                          <m:r>
                            <a:rPr lang="en-US" altLang="zh-TW" sz="3200" b="0" i="1" smtClean="0">
                              <a:latin typeface="Cambria Math" panose="02040503050406030204" pitchFamily="18" charset="0"/>
                            </a:rPr>
                            <m:t>𝑒</m:t>
                          </m:r>
                        </m:e>
                        <m:sup>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sup>
                      </m:sSup>
                    </m:oMath>
                  </m:oMathPara>
                </a14:m>
                <a:endParaRPr lang="en-US" altLang="zh-TW" sz="3200" dirty="0"/>
              </a:p>
              <a:p>
                <a:endParaRPr lang="zh-TW" altLang="en-US" dirty="0"/>
              </a:p>
            </p:txBody>
          </p:sp>
        </mc:Choice>
        <mc:Fallback xmlns="">
          <p:sp>
            <p:nvSpPr>
              <p:cNvPr id="4" name="文字方塊 3">
                <a:extLst>
                  <a:ext uri="{FF2B5EF4-FFF2-40B4-BE49-F238E27FC236}">
                    <a16:creationId xmlns:a16="http://schemas.microsoft.com/office/drawing/2014/main" id="{FB9964C4-B99A-4AE3-AE4E-19940EF19293}"/>
                  </a:ext>
                </a:extLst>
              </p:cNvPr>
              <p:cNvSpPr txBox="1">
                <a:spLocks noRot="1" noChangeAspect="1" noMove="1" noResize="1" noEditPoints="1" noAdjustHandles="1" noChangeArrowheads="1" noChangeShapeType="1" noTextEdit="1"/>
              </p:cNvSpPr>
              <p:nvPr/>
            </p:nvSpPr>
            <p:spPr>
              <a:xfrm>
                <a:off x="1097280" y="1737360"/>
                <a:ext cx="9494521" cy="1069973"/>
              </a:xfrm>
              <a:prstGeom prst="rect">
                <a:avLst/>
              </a:prstGeom>
              <a:blipFill>
                <a:blip r:embed="rId4"/>
                <a:stretch>
                  <a:fillRect/>
                </a:stretch>
              </a:blipFill>
            </p:spPr>
            <p:txBody>
              <a:bodyPr/>
              <a:lstStyle/>
              <a:p>
                <a:r>
                  <a:rPr lang="zh-TW" altLang="en-US">
                    <a:noFill/>
                  </a:rPr>
                  <a:t> </a:t>
                </a:r>
              </a:p>
            </p:txBody>
          </p:sp>
        </mc:Fallback>
      </mc:AlternateContent>
      <p:sp>
        <p:nvSpPr>
          <p:cNvPr id="3" name="日期版面配置區 2">
            <a:extLst>
              <a:ext uri="{FF2B5EF4-FFF2-40B4-BE49-F238E27FC236}">
                <a16:creationId xmlns:a16="http://schemas.microsoft.com/office/drawing/2014/main" id="{0D268E79-13B1-42CF-9D01-8F6A74418872}"/>
              </a:ext>
            </a:extLst>
          </p:cNvPr>
          <p:cNvSpPr>
            <a:spLocks noGrp="1"/>
          </p:cNvSpPr>
          <p:nvPr>
            <p:ph type="dt" sz="half" idx="10"/>
          </p:nvPr>
        </p:nvSpPr>
        <p:spPr/>
        <p:txBody>
          <a:bodyPr/>
          <a:lstStyle/>
          <a:p>
            <a:fld id="{A20C665F-7BE4-4266-87DA-E97ED98021A1}"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DFCBCE77-A440-4C30-848D-8BEC98AA7296}"/>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141695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4842BE-E236-49EA-B2C5-E5FF67B86389}"/>
              </a:ext>
            </a:extLst>
          </p:cNvPr>
          <p:cNvSpPr>
            <a:spLocks noGrp="1"/>
          </p:cNvSpPr>
          <p:nvPr>
            <p:ph type="title"/>
          </p:nvPr>
        </p:nvSpPr>
        <p:spPr/>
        <p:txBody>
          <a:bodyPr/>
          <a:lstStyle/>
          <a:p>
            <a:r>
              <a:rPr lang="en-US" altLang="zh-TW" dirty="0"/>
              <a:t>Social interaction</a:t>
            </a:r>
            <a:endParaRPr lang="zh-TW" altLang="en-US" dirty="0"/>
          </a:p>
        </p:txBody>
      </p:sp>
      <p:pic>
        <p:nvPicPr>
          <p:cNvPr id="4" name="內容版面配置區 3">
            <a:extLst>
              <a:ext uri="{FF2B5EF4-FFF2-40B4-BE49-F238E27FC236}">
                <a16:creationId xmlns:a16="http://schemas.microsoft.com/office/drawing/2014/main" id="{975DC557-FAEE-4D9E-B337-39A954EBCBC1}"/>
              </a:ext>
            </a:extLst>
          </p:cNvPr>
          <p:cNvPicPr>
            <a:picLocks noGrp="1" noChangeAspect="1"/>
          </p:cNvPicPr>
          <p:nvPr>
            <p:ph idx="1"/>
          </p:nvPr>
        </p:nvPicPr>
        <p:blipFill>
          <a:blip r:embed="rId3"/>
          <a:stretch>
            <a:fillRect/>
          </a:stretch>
        </p:blipFill>
        <p:spPr>
          <a:xfrm>
            <a:off x="1097280" y="2652750"/>
            <a:ext cx="10058400" cy="3498320"/>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65BAAD1-7C7C-4FEC-A8A2-5DFA679AFCC9}"/>
                  </a:ext>
                </a:extLst>
              </p:cNvPr>
              <p:cNvSpPr txBox="1"/>
              <p:nvPr/>
            </p:nvSpPr>
            <p:spPr>
              <a:xfrm>
                <a:off x="1097280" y="1737360"/>
                <a:ext cx="9494521" cy="10699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3200" i="1" smtClean="0">
                          <a:latin typeface="Cambria Math" panose="02040503050406030204" pitchFamily="18" charset="0"/>
                        </a:rPr>
                        <m:t>𝑠</m:t>
                      </m:r>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r>
                        <a:rPr lang="en-US" altLang="zh-TW" sz="3200" b="0" i="1" smtClean="0">
                          <a:latin typeface="Cambria Math" panose="02040503050406030204" pitchFamily="18" charset="0"/>
                        </a:rPr>
                        <m:t>=</m:t>
                      </m:r>
                      <m:sSup>
                        <m:sSupPr>
                          <m:ctrlPr>
                            <a:rPr lang="en-US" altLang="zh-TW" sz="3200" b="0" i="1" smtClean="0">
                              <a:latin typeface="Cambria Math" panose="02040503050406030204" pitchFamily="18" charset="0"/>
                            </a:rPr>
                          </m:ctrlPr>
                        </m:sSupPr>
                        <m:e>
                          <m:r>
                            <a:rPr lang="en-US" altLang="zh-TW" sz="3200" b="0" i="1" smtClean="0">
                              <a:latin typeface="Cambria Math" panose="02040503050406030204" pitchFamily="18" charset="0"/>
                            </a:rPr>
                            <m:t>𝑓𝑒</m:t>
                          </m:r>
                        </m:e>
                        <m:sup>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num>
                            <m:den>
                              <m:r>
                                <a:rPr lang="en-US" altLang="zh-TW" sz="3200" b="0" i="1" smtClean="0">
                                  <a:latin typeface="Cambria Math" panose="02040503050406030204" pitchFamily="18" charset="0"/>
                                </a:rPr>
                                <m:t>𝑙</m:t>
                              </m:r>
                            </m:den>
                          </m:f>
                        </m:sup>
                      </m:sSup>
                      <m:r>
                        <a:rPr lang="en-US" altLang="zh-TW" sz="3200" b="0" i="1" smtClean="0">
                          <a:latin typeface="Cambria Math" panose="02040503050406030204" pitchFamily="18" charset="0"/>
                        </a:rPr>
                        <m:t>−</m:t>
                      </m:r>
                      <m:sSup>
                        <m:sSupPr>
                          <m:ctrlPr>
                            <a:rPr lang="en-US" altLang="zh-TW" sz="3200" b="0" i="1" smtClean="0">
                              <a:latin typeface="Cambria Math" panose="02040503050406030204" pitchFamily="18" charset="0"/>
                            </a:rPr>
                          </m:ctrlPr>
                        </m:sSupPr>
                        <m:e>
                          <m:r>
                            <a:rPr lang="en-US" altLang="zh-TW" sz="3200" b="0" i="1" smtClean="0">
                              <a:latin typeface="Cambria Math" panose="02040503050406030204" pitchFamily="18" charset="0"/>
                            </a:rPr>
                            <m:t>𝑒</m:t>
                          </m:r>
                        </m:e>
                        <m:sup>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sup>
                      </m:sSup>
                    </m:oMath>
                  </m:oMathPara>
                </a14:m>
                <a:endParaRPr lang="en-US" altLang="zh-TW" sz="3200" dirty="0"/>
              </a:p>
              <a:p>
                <a:endParaRPr lang="zh-TW" altLang="en-US" dirty="0"/>
              </a:p>
            </p:txBody>
          </p:sp>
        </mc:Choice>
        <mc:Fallback xmlns="">
          <p:sp>
            <p:nvSpPr>
              <p:cNvPr id="5" name="文字方塊 4">
                <a:extLst>
                  <a:ext uri="{FF2B5EF4-FFF2-40B4-BE49-F238E27FC236}">
                    <a16:creationId xmlns:a16="http://schemas.microsoft.com/office/drawing/2014/main" id="{065BAAD1-7C7C-4FEC-A8A2-5DFA679AFCC9}"/>
                  </a:ext>
                </a:extLst>
              </p:cNvPr>
              <p:cNvSpPr txBox="1">
                <a:spLocks noRot="1" noChangeAspect="1" noMove="1" noResize="1" noEditPoints="1" noAdjustHandles="1" noChangeArrowheads="1" noChangeShapeType="1" noTextEdit="1"/>
              </p:cNvSpPr>
              <p:nvPr/>
            </p:nvSpPr>
            <p:spPr>
              <a:xfrm>
                <a:off x="1097280" y="1737360"/>
                <a:ext cx="9494521" cy="1069973"/>
              </a:xfrm>
              <a:prstGeom prst="rect">
                <a:avLst/>
              </a:prstGeom>
              <a:blipFill>
                <a:blip r:embed="rId4"/>
                <a:stretch>
                  <a:fillRect/>
                </a:stretch>
              </a:blipFill>
            </p:spPr>
            <p:txBody>
              <a:bodyPr/>
              <a:lstStyle/>
              <a:p>
                <a:r>
                  <a:rPr lang="zh-TW" altLang="en-US">
                    <a:noFill/>
                  </a:rPr>
                  <a:t> </a:t>
                </a:r>
              </a:p>
            </p:txBody>
          </p:sp>
        </mc:Fallback>
      </mc:AlternateContent>
      <p:sp>
        <p:nvSpPr>
          <p:cNvPr id="3" name="日期版面配置區 2">
            <a:extLst>
              <a:ext uri="{FF2B5EF4-FFF2-40B4-BE49-F238E27FC236}">
                <a16:creationId xmlns:a16="http://schemas.microsoft.com/office/drawing/2014/main" id="{3DF6FEA3-2120-4689-9366-EB8A992AB7C2}"/>
              </a:ext>
            </a:extLst>
          </p:cNvPr>
          <p:cNvSpPr>
            <a:spLocks noGrp="1"/>
          </p:cNvSpPr>
          <p:nvPr>
            <p:ph type="dt" sz="half" idx="10"/>
          </p:nvPr>
        </p:nvSpPr>
        <p:spPr/>
        <p:txBody>
          <a:bodyPr/>
          <a:lstStyle/>
          <a:p>
            <a:fld id="{D1A8DA37-5D49-4472-AB66-7B71F33A53A8}" type="datetime1">
              <a:rPr lang="zh-TW" altLang="en-US" smtClean="0"/>
              <a:t>2022/1/10</a:t>
            </a:fld>
            <a:endParaRPr lang="en-US" dirty="0"/>
          </a:p>
        </p:txBody>
      </p:sp>
      <p:sp>
        <p:nvSpPr>
          <p:cNvPr id="6" name="投影片編號版面配置區 5">
            <a:extLst>
              <a:ext uri="{FF2B5EF4-FFF2-40B4-BE49-F238E27FC236}">
                <a16:creationId xmlns:a16="http://schemas.microsoft.com/office/drawing/2014/main" id="{1A403498-8BD2-4421-A2BA-D0DD6E0BC275}"/>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18561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39401C-046D-4995-BA94-54FB7A1BA987}"/>
              </a:ext>
            </a:extLst>
          </p:cNvPr>
          <p:cNvSpPr>
            <a:spLocks noGrp="1"/>
          </p:cNvSpPr>
          <p:nvPr>
            <p:ph type="title"/>
          </p:nvPr>
        </p:nvSpPr>
        <p:spPr/>
        <p:txBody>
          <a:bodyPr/>
          <a:lstStyle/>
          <a:p>
            <a:r>
              <a:rPr lang="en-US" altLang="zh-TW" dirty="0"/>
              <a:t>Zone</a:t>
            </a:r>
            <a:endParaRPr lang="zh-TW" altLang="en-US" dirty="0"/>
          </a:p>
        </p:txBody>
      </p:sp>
      <p:pic>
        <p:nvPicPr>
          <p:cNvPr id="4" name="內容版面配置區 3">
            <a:extLst>
              <a:ext uri="{FF2B5EF4-FFF2-40B4-BE49-F238E27FC236}">
                <a16:creationId xmlns:a16="http://schemas.microsoft.com/office/drawing/2014/main" id="{55D1EBE7-06E2-42DB-833F-ECD322BD2524}"/>
              </a:ext>
            </a:extLst>
          </p:cNvPr>
          <p:cNvPicPr>
            <a:picLocks noGrp="1" noChangeAspect="1"/>
          </p:cNvPicPr>
          <p:nvPr>
            <p:ph idx="1"/>
          </p:nvPr>
        </p:nvPicPr>
        <p:blipFill>
          <a:blip r:embed="rId3"/>
          <a:stretch>
            <a:fillRect/>
          </a:stretch>
        </p:blipFill>
        <p:spPr>
          <a:xfrm>
            <a:off x="2153214" y="1824493"/>
            <a:ext cx="7885572" cy="4022725"/>
          </a:xfrm>
          <a:prstGeom prst="rect">
            <a:avLst/>
          </a:prstGeom>
        </p:spPr>
      </p:pic>
      <p:sp>
        <p:nvSpPr>
          <p:cNvPr id="3" name="日期版面配置區 2">
            <a:extLst>
              <a:ext uri="{FF2B5EF4-FFF2-40B4-BE49-F238E27FC236}">
                <a16:creationId xmlns:a16="http://schemas.microsoft.com/office/drawing/2014/main" id="{9EBF7303-90AF-402C-9AF7-2A131FC60C69}"/>
              </a:ext>
            </a:extLst>
          </p:cNvPr>
          <p:cNvSpPr>
            <a:spLocks noGrp="1"/>
          </p:cNvSpPr>
          <p:nvPr>
            <p:ph type="dt" sz="half" idx="10"/>
          </p:nvPr>
        </p:nvSpPr>
        <p:spPr/>
        <p:txBody>
          <a:bodyPr/>
          <a:lstStyle/>
          <a:p>
            <a:fld id="{BFF3B82F-136B-4FCF-8F4B-960A30227F0B}" type="datetime1">
              <a:rPr lang="zh-TW" altLang="en-US" smtClean="0"/>
              <a:t>2022/1/10</a:t>
            </a:fld>
            <a:endParaRPr lang="en-US" dirty="0"/>
          </a:p>
        </p:txBody>
      </p:sp>
      <p:sp>
        <p:nvSpPr>
          <p:cNvPr id="5" name="投影片編號版面配置區 4">
            <a:extLst>
              <a:ext uri="{FF2B5EF4-FFF2-40B4-BE49-F238E27FC236}">
                <a16:creationId xmlns:a16="http://schemas.microsoft.com/office/drawing/2014/main" id="{DE1719B2-E1D6-4736-BA79-0037191805FD}"/>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3043609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422F97-27A5-4054-8009-7DF09ED38353}"/>
              </a:ext>
            </a:extLst>
          </p:cNvPr>
          <p:cNvSpPr>
            <a:spLocks noGrp="1"/>
          </p:cNvSpPr>
          <p:nvPr>
            <p:ph type="title"/>
          </p:nvPr>
        </p:nvSpPr>
        <p:spPr/>
        <p:txBody>
          <a:bodyPr/>
          <a:lstStyle/>
          <a:p>
            <a:r>
              <a:rPr lang="en-US" altLang="zh-TW" dirty="0"/>
              <a:t>Gravity force</a:t>
            </a:r>
            <a:endParaRPr lang="zh-TW" altLang="en-US" dirty="0"/>
          </a:p>
        </p:txBody>
      </p:sp>
      <p:sp>
        <p:nvSpPr>
          <p:cNvPr id="3" name="內容版面配置區 2">
            <a:extLst>
              <a:ext uri="{FF2B5EF4-FFF2-40B4-BE49-F238E27FC236}">
                <a16:creationId xmlns:a16="http://schemas.microsoft.com/office/drawing/2014/main" id="{5CB47A6D-984E-4253-9AF2-65FEDE0876E5}"/>
              </a:ext>
            </a:extLst>
          </p:cNvPr>
          <p:cNvSpPr>
            <a:spLocks noGrp="1"/>
          </p:cNvSpPr>
          <p:nvPr>
            <p:ph idx="1"/>
          </p:nvPr>
        </p:nvSpPr>
        <p:spPr>
          <a:xfrm>
            <a:off x="1097280" y="2824570"/>
            <a:ext cx="10058400" cy="931001"/>
          </a:xfrm>
        </p:spPr>
        <p:txBody>
          <a:bodyPr/>
          <a:lstStyle/>
          <a:p>
            <a:r>
              <a:rPr lang="en-US" altLang="zh-TW" i="1" dirty="0"/>
              <a:t>g</a:t>
            </a:r>
            <a:r>
              <a:rPr lang="en-US" altLang="zh-TW" dirty="0"/>
              <a:t> is the gravitational constant</a:t>
            </a:r>
          </a:p>
          <a:p>
            <a:r>
              <a:rPr lang="en-US" altLang="zh-TW" dirty="0" err="1"/>
              <a:t>e</a:t>
            </a:r>
            <a:r>
              <a:rPr lang="en-US" altLang="zh-TW" baseline="-25000" dirty="0" err="1"/>
              <a:t>g</a:t>
            </a:r>
            <a:r>
              <a:rPr lang="en-US" altLang="zh-TW" baseline="-25000" dirty="0"/>
              <a:t> </a:t>
            </a:r>
            <a:r>
              <a:rPr lang="en-US" altLang="zh-TW" dirty="0"/>
              <a:t>shows a unity vector towards the </a:t>
            </a:r>
            <a:r>
              <a:rPr lang="en-US" altLang="zh-TW" dirty="0" err="1"/>
              <a:t>centre</a:t>
            </a:r>
            <a:r>
              <a:rPr lang="en-US" altLang="zh-TW" dirty="0"/>
              <a:t> of earth</a:t>
            </a:r>
            <a:endParaRPr lang="zh-TW" altLang="en-US" baseline="-250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03E8724-A218-4256-843D-AA2DFFA7C468}"/>
                  </a:ext>
                </a:extLst>
              </p:cNvPr>
              <p:cNvSpPr txBox="1"/>
              <p:nvPr/>
            </p:nvSpPr>
            <p:spPr>
              <a:xfrm>
                <a:off x="1097279" y="1839686"/>
                <a:ext cx="7001692" cy="7580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i="1" smtClean="0">
                              <a:latin typeface="Cambria Math" panose="02040503050406030204" pitchFamily="18" charset="0"/>
                            </a:rPr>
                            <m:t>𝐺</m:t>
                          </m:r>
                        </m:e>
                        <m:sub>
                          <m:r>
                            <a:rPr lang="en-US" altLang="zh-TW" sz="4000" b="0" i="1" smtClean="0">
                              <a:latin typeface="Cambria Math" panose="02040503050406030204" pitchFamily="18" charset="0"/>
                            </a:rPr>
                            <m:t>𝑖</m:t>
                          </m:r>
                        </m:sub>
                      </m:sSub>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𝑔</m:t>
                      </m:r>
                      <m:acc>
                        <m:accPr>
                          <m:chr m:val="̂"/>
                          <m:ctrlPr>
                            <a:rPr lang="en-US" altLang="zh-TW" sz="4000" b="0" i="1" smtClean="0">
                              <a:latin typeface="Cambria Math" panose="02040503050406030204" pitchFamily="18" charset="0"/>
                            </a:rPr>
                          </m:ctrlPr>
                        </m:accPr>
                        <m:e>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𝑒</m:t>
                              </m:r>
                            </m:e>
                            <m:sub>
                              <m:r>
                                <a:rPr lang="en-US" altLang="zh-TW" sz="4000" b="0" i="1" smtClean="0">
                                  <a:latin typeface="Cambria Math" panose="02040503050406030204" pitchFamily="18" charset="0"/>
                                </a:rPr>
                                <m:t>𝑔</m:t>
                              </m:r>
                            </m:sub>
                          </m:sSub>
                        </m:e>
                      </m:acc>
                    </m:oMath>
                  </m:oMathPara>
                </a14:m>
                <a:endParaRPr lang="zh-TW" altLang="en-US" dirty="0"/>
              </a:p>
            </p:txBody>
          </p:sp>
        </mc:Choice>
        <mc:Fallback xmlns="">
          <p:sp>
            <p:nvSpPr>
              <p:cNvPr id="4" name="文字方塊 3">
                <a:extLst>
                  <a:ext uri="{FF2B5EF4-FFF2-40B4-BE49-F238E27FC236}">
                    <a16:creationId xmlns:a16="http://schemas.microsoft.com/office/drawing/2014/main" id="{503E8724-A218-4256-843D-AA2DFFA7C468}"/>
                  </a:ext>
                </a:extLst>
              </p:cNvPr>
              <p:cNvSpPr txBox="1">
                <a:spLocks noRot="1" noChangeAspect="1" noMove="1" noResize="1" noEditPoints="1" noAdjustHandles="1" noChangeArrowheads="1" noChangeShapeType="1" noTextEdit="1"/>
              </p:cNvSpPr>
              <p:nvPr/>
            </p:nvSpPr>
            <p:spPr>
              <a:xfrm>
                <a:off x="1097279" y="1839686"/>
                <a:ext cx="7001692" cy="758028"/>
              </a:xfrm>
              <a:prstGeom prst="rect">
                <a:avLst/>
              </a:prstGeom>
              <a:blipFill>
                <a:blip r:embed="rId3"/>
                <a:stretch>
                  <a:fillRect/>
                </a:stretch>
              </a:blipFill>
            </p:spPr>
            <p:txBody>
              <a:bodyPr/>
              <a:lstStyle/>
              <a:p>
                <a:r>
                  <a:rPr lang="zh-TW" altLang="en-US">
                    <a:noFill/>
                  </a:rPr>
                  <a:t> </a:t>
                </a:r>
              </a:p>
            </p:txBody>
          </p:sp>
        </mc:Fallback>
      </mc:AlternateContent>
      <p:sp>
        <p:nvSpPr>
          <p:cNvPr id="5" name="內容版面配置區 2">
            <a:extLst>
              <a:ext uri="{FF2B5EF4-FFF2-40B4-BE49-F238E27FC236}">
                <a16:creationId xmlns:a16="http://schemas.microsoft.com/office/drawing/2014/main" id="{E67F2989-713F-40D3-8909-5DA4283ABE7A}"/>
              </a:ext>
            </a:extLst>
          </p:cNvPr>
          <p:cNvSpPr txBox="1">
            <a:spLocks/>
          </p:cNvSpPr>
          <p:nvPr/>
        </p:nvSpPr>
        <p:spPr>
          <a:xfrm>
            <a:off x="1097280" y="4967311"/>
            <a:ext cx="10058400" cy="93100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TW" i="1" dirty="0"/>
              <a:t>u</a:t>
            </a:r>
            <a:r>
              <a:rPr lang="en-US" altLang="zh-TW" dirty="0"/>
              <a:t> is a drift constant</a:t>
            </a:r>
          </a:p>
          <a:p>
            <a:r>
              <a:rPr lang="en-US" altLang="zh-TW" dirty="0" err="1"/>
              <a:t>e</a:t>
            </a:r>
            <a:r>
              <a:rPr lang="en-US" altLang="zh-TW" baseline="-25000" dirty="0" err="1"/>
              <a:t>w</a:t>
            </a:r>
            <a:r>
              <a:rPr lang="en-US" altLang="zh-TW" baseline="-25000" dirty="0"/>
              <a:t> </a:t>
            </a:r>
            <a:r>
              <a:rPr lang="en-US" altLang="zh-TW" dirty="0"/>
              <a:t>is a unity vector in the direction of wind</a:t>
            </a:r>
            <a:endParaRPr lang="zh-TW" altLang="en-US" baseline="-25000"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E8E62D4-1870-4165-9064-4B597FD366EE}"/>
                  </a:ext>
                </a:extLst>
              </p:cNvPr>
              <p:cNvSpPr txBox="1"/>
              <p:nvPr/>
            </p:nvSpPr>
            <p:spPr>
              <a:xfrm>
                <a:off x="1097279" y="3982427"/>
                <a:ext cx="7001692"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𝐴</m:t>
                          </m:r>
                        </m:e>
                        <m:sub>
                          <m:r>
                            <a:rPr lang="en-US" altLang="zh-TW" sz="4000" b="0" i="1" smtClean="0">
                              <a:latin typeface="Cambria Math" panose="02040503050406030204" pitchFamily="18" charset="0"/>
                            </a:rPr>
                            <m:t>𝑖</m:t>
                          </m:r>
                        </m:sub>
                      </m:sSub>
                      <m:r>
                        <a:rPr lang="en-US" altLang="zh-TW" sz="4000" b="0" i="1" smtClean="0">
                          <a:latin typeface="Cambria Math" panose="02040503050406030204" pitchFamily="18" charset="0"/>
                        </a:rPr>
                        <m:t>=</m:t>
                      </m:r>
                      <m:r>
                        <a:rPr lang="en-US" altLang="zh-TW" sz="4000" b="0" i="1" smtClean="0">
                          <a:latin typeface="Cambria Math" panose="02040503050406030204" pitchFamily="18" charset="0"/>
                        </a:rPr>
                        <m:t>𝑢</m:t>
                      </m:r>
                      <m:acc>
                        <m:accPr>
                          <m:chr m:val="̂"/>
                          <m:ctrlPr>
                            <a:rPr lang="en-US" altLang="zh-TW" sz="4000" b="0" i="1" smtClean="0">
                              <a:latin typeface="Cambria Math" panose="02040503050406030204" pitchFamily="18" charset="0"/>
                            </a:rPr>
                          </m:ctrlPr>
                        </m:accPr>
                        <m:e>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𝑒</m:t>
                              </m:r>
                            </m:e>
                            <m:sub>
                              <m:r>
                                <a:rPr lang="en-US" altLang="zh-TW" sz="4000" b="0" i="1" smtClean="0">
                                  <a:latin typeface="Cambria Math" panose="02040503050406030204" pitchFamily="18" charset="0"/>
                                </a:rPr>
                                <m:t>𝑤</m:t>
                              </m:r>
                            </m:sub>
                          </m:sSub>
                        </m:e>
                      </m:acc>
                    </m:oMath>
                  </m:oMathPara>
                </a14:m>
                <a:endParaRPr lang="zh-TW" altLang="en-US" dirty="0"/>
              </a:p>
            </p:txBody>
          </p:sp>
        </mc:Choice>
        <mc:Fallback xmlns="">
          <p:sp>
            <p:nvSpPr>
              <p:cNvPr id="6" name="文字方塊 5">
                <a:extLst>
                  <a:ext uri="{FF2B5EF4-FFF2-40B4-BE49-F238E27FC236}">
                    <a16:creationId xmlns:a16="http://schemas.microsoft.com/office/drawing/2014/main" id="{AE8E62D4-1870-4165-9064-4B597FD366EE}"/>
                  </a:ext>
                </a:extLst>
              </p:cNvPr>
              <p:cNvSpPr txBox="1">
                <a:spLocks noRot="1" noChangeAspect="1" noMove="1" noResize="1" noEditPoints="1" noAdjustHandles="1" noChangeArrowheads="1" noChangeShapeType="1" noTextEdit="1"/>
              </p:cNvSpPr>
              <p:nvPr/>
            </p:nvSpPr>
            <p:spPr>
              <a:xfrm>
                <a:off x="1097279" y="3982427"/>
                <a:ext cx="7001692" cy="707886"/>
              </a:xfrm>
              <a:prstGeom prst="rect">
                <a:avLst/>
              </a:prstGeom>
              <a:blipFill>
                <a:blip r:embed="rId4"/>
                <a:stretch>
                  <a:fillRect/>
                </a:stretch>
              </a:blipFill>
            </p:spPr>
            <p:txBody>
              <a:bodyPr/>
              <a:lstStyle/>
              <a:p>
                <a:r>
                  <a:rPr lang="zh-TW" altLang="en-US">
                    <a:noFill/>
                  </a:rPr>
                  <a:t> </a:t>
                </a:r>
              </a:p>
            </p:txBody>
          </p:sp>
        </mc:Fallback>
      </mc:AlternateContent>
      <p:sp>
        <p:nvSpPr>
          <p:cNvPr id="7" name="日期版面配置區 6">
            <a:extLst>
              <a:ext uri="{FF2B5EF4-FFF2-40B4-BE49-F238E27FC236}">
                <a16:creationId xmlns:a16="http://schemas.microsoft.com/office/drawing/2014/main" id="{F9D196F2-4DC8-42B2-AE9E-AA6E1FFBA4EA}"/>
              </a:ext>
            </a:extLst>
          </p:cNvPr>
          <p:cNvSpPr>
            <a:spLocks noGrp="1"/>
          </p:cNvSpPr>
          <p:nvPr>
            <p:ph type="dt" sz="half" idx="10"/>
          </p:nvPr>
        </p:nvSpPr>
        <p:spPr/>
        <p:txBody>
          <a:bodyPr/>
          <a:lstStyle/>
          <a:p>
            <a:fld id="{13492BED-E446-4B07-A3A7-5E1A182F0ACF}" type="datetime1">
              <a:rPr lang="zh-TW" altLang="en-US" smtClean="0"/>
              <a:t>2022/1/10</a:t>
            </a:fld>
            <a:endParaRPr lang="en-US" dirty="0"/>
          </a:p>
        </p:txBody>
      </p:sp>
      <p:sp>
        <p:nvSpPr>
          <p:cNvPr id="8" name="投影片編號版面配置區 7">
            <a:extLst>
              <a:ext uri="{FF2B5EF4-FFF2-40B4-BE49-F238E27FC236}">
                <a16:creationId xmlns:a16="http://schemas.microsoft.com/office/drawing/2014/main" id="{AF2ADF27-4428-4972-98F2-60DED519817F}"/>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2016352090"/>
      </p:ext>
    </p:extLst>
  </p:cSld>
  <p:clrMapOvr>
    <a:masterClrMapping/>
  </p:clrMapOvr>
</p:sld>
</file>

<file path=ppt/theme/theme1.xml><?xml version="1.0" encoding="utf-8"?>
<a:theme xmlns:a="http://schemas.openxmlformats.org/drawingml/2006/main" name="回顧">
  <a:themeElements>
    <a:clrScheme name="回顧">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1541</TotalTime>
  <Words>5185</Words>
  <Application>Microsoft Office PowerPoint</Application>
  <PresentationFormat>寬螢幕</PresentationFormat>
  <Paragraphs>919</Paragraphs>
  <Slides>46</Slides>
  <Notes>46</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46</vt:i4>
      </vt:variant>
    </vt:vector>
  </HeadingPairs>
  <TitlesOfParts>
    <vt:vector size="51" baseType="lpstr">
      <vt:lpstr>Arial</vt:lpstr>
      <vt:lpstr>Calibri</vt:lpstr>
      <vt:lpstr>Cambria Math</vt:lpstr>
      <vt:lpstr>Wingdings</vt:lpstr>
      <vt:lpstr>回顧</vt:lpstr>
      <vt:lpstr>Grasshopper Optimisation Algorithm: Theory and application</vt:lpstr>
      <vt:lpstr>Grasshopper</vt:lpstr>
      <vt:lpstr>Life cycle of grasshoppers</vt:lpstr>
      <vt:lpstr>Simulate the swarming behaviour of grasshoppers</vt:lpstr>
      <vt:lpstr>Social interaction</vt:lpstr>
      <vt:lpstr>Social interaction</vt:lpstr>
      <vt:lpstr>Social interaction</vt:lpstr>
      <vt:lpstr>Zone</vt:lpstr>
      <vt:lpstr>Gravity force</vt:lpstr>
      <vt:lpstr>Simulate the swarming behaviour of grasshoppers</vt:lpstr>
      <vt:lpstr>Simulate 2D</vt:lpstr>
      <vt:lpstr>Simulate 3D</vt:lpstr>
      <vt:lpstr>Grasshopper Optimisation Algorithm(GOA)</vt:lpstr>
      <vt:lpstr>Exploration to exploitation</vt:lpstr>
      <vt:lpstr>Position history</vt:lpstr>
      <vt:lpstr>GOA on a test function.</vt:lpstr>
      <vt:lpstr>Pseudo codes of the GOA algorithm.</vt:lpstr>
      <vt:lpstr>Results</vt:lpstr>
      <vt:lpstr>Unimodal test function</vt:lpstr>
      <vt:lpstr>Multimodal test function</vt:lpstr>
      <vt:lpstr>Composite test function</vt:lpstr>
      <vt:lpstr>Compare with other algorithms</vt:lpstr>
      <vt:lpstr>Unimodal test function</vt:lpstr>
      <vt:lpstr>Unimodal test function</vt:lpstr>
      <vt:lpstr>Multimodal test function</vt:lpstr>
      <vt:lpstr>Multimodal test function</vt:lpstr>
      <vt:lpstr>Composite test function</vt:lpstr>
      <vt:lpstr>Composite test function</vt:lpstr>
      <vt:lpstr>Composite test function</vt:lpstr>
      <vt:lpstr>Real applications</vt:lpstr>
      <vt:lpstr>Three-bar truss design problem</vt:lpstr>
      <vt:lpstr>Three-bar truss design problem</vt:lpstr>
      <vt:lpstr>Cantilever beam design problem</vt:lpstr>
      <vt:lpstr>Cantilever beam design problem</vt:lpstr>
      <vt:lpstr>52-bar truss design</vt:lpstr>
      <vt:lpstr>PowerPoint 簡報</vt:lpstr>
      <vt:lpstr>PowerPoint 簡報</vt:lpstr>
      <vt:lpstr>Conclusion</vt:lpstr>
      <vt:lpstr>Grasshopper Optimization Algorithm for 01 Knapsack Problem</vt:lpstr>
      <vt:lpstr>Dataset</vt:lpstr>
      <vt:lpstr>Formula</vt:lpstr>
      <vt:lpstr>Iteration-1</vt:lpstr>
      <vt:lpstr>Iteration-1</vt:lpstr>
      <vt:lpstr>Iteration-1</vt:lpstr>
      <vt:lpstr>Iteration-1</vt:lpstr>
      <vt:lpstr>Figure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蚱蜢演算法的背包問題</dc:title>
  <dc:creator>Yu-Cheng Feng</dc:creator>
  <cp:lastModifiedBy>Yu-Cheng Feng</cp:lastModifiedBy>
  <cp:revision>236</cp:revision>
  <dcterms:created xsi:type="dcterms:W3CDTF">2022-01-08T14:08:47Z</dcterms:created>
  <dcterms:modified xsi:type="dcterms:W3CDTF">2022-01-10T05:22:10Z</dcterms:modified>
</cp:coreProperties>
</file>